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handoutMasterIdLst>
    <p:handoutMasterId r:id="rId48"/>
  </p:handoutMasterIdLst>
  <p:sldIdLst>
    <p:sldId id="1271" r:id="rId3"/>
    <p:sldId id="975" r:id="rId4"/>
    <p:sldId id="983" r:id="rId5"/>
    <p:sldId id="986" r:id="rId6"/>
    <p:sldId id="984" r:id="rId7"/>
    <p:sldId id="981" r:id="rId8"/>
    <p:sldId id="973" r:id="rId9"/>
    <p:sldId id="989" r:id="rId10"/>
    <p:sldId id="955" r:id="rId11"/>
    <p:sldId id="960" r:id="rId12"/>
    <p:sldId id="931" r:id="rId13"/>
    <p:sldId id="959" r:id="rId14"/>
    <p:sldId id="958" r:id="rId15"/>
    <p:sldId id="978" r:id="rId16"/>
    <p:sldId id="976" r:id="rId17"/>
    <p:sldId id="987" r:id="rId18"/>
    <p:sldId id="992" r:id="rId19"/>
    <p:sldId id="990" r:id="rId20"/>
    <p:sldId id="995" r:id="rId21"/>
    <p:sldId id="994" r:id="rId22"/>
    <p:sldId id="993" r:id="rId23"/>
    <p:sldId id="996" r:id="rId24"/>
    <p:sldId id="997" r:id="rId25"/>
    <p:sldId id="998" r:id="rId26"/>
    <p:sldId id="1001" r:id="rId27"/>
    <p:sldId id="1002" r:id="rId28"/>
    <p:sldId id="1003" r:id="rId29"/>
    <p:sldId id="1004" r:id="rId30"/>
    <p:sldId id="1005" r:id="rId31"/>
    <p:sldId id="1006" r:id="rId32"/>
    <p:sldId id="1007" r:id="rId33"/>
    <p:sldId id="260" r:id="rId34"/>
    <p:sldId id="267" r:id="rId35"/>
    <p:sldId id="1000" r:id="rId36"/>
    <p:sldId id="972" r:id="rId37"/>
    <p:sldId id="956" r:id="rId38"/>
    <p:sldId id="961" r:id="rId39"/>
    <p:sldId id="977" r:id="rId40"/>
    <p:sldId id="979" r:id="rId41"/>
    <p:sldId id="920" r:id="rId42"/>
    <p:sldId id="963" r:id="rId43"/>
    <p:sldId id="964" r:id="rId44"/>
    <p:sldId id="874" r:id="rId45"/>
    <p:sldId id="957"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63E"/>
    <a:srgbClr val="CCD6A2"/>
    <a:srgbClr val="00ABAE"/>
    <a:srgbClr val="92001C"/>
    <a:srgbClr val="06522E"/>
    <a:srgbClr val="0A623E"/>
    <a:srgbClr val="433C33"/>
    <a:srgbClr val="665B4E"/>
    <a:srgbClr val="3E55CA"/>
    <a:srgbClr val="E3A3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96" autoAdjust="0"/>
    <p:restoredTop sz="88732" autoAdjust="0"/>
  </p:normalViewPr>
  <p:slideViewPr>
    <p:cSldViewPr snapToGrid="0">
      <p:cViewPr varScale="1">
        <p:scale>
          <a:sx n="104" d="100"/>
          <a:sy n="104" d="100"/>
        </p:scale>
        <p:origin x="752" y="20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E595E9-EA22-468C-98A9-194AF3204041}" type="doc">
      <dgm:prSet loTypeId="urn:microsoft.com/office/officeart/2005/8/layout/radial3" loCatId="cycle" qsTypeId="urn:microsoft.com/office/officeart/2005/8/quickstyle/simple1" qsCatId="simple" csTypeId="urn:microsoft.com/office/officeart/2005/8/colors/accent0_3" csCatId="mainScheme" phldr="1"/>
      <dgm:spPr/>
      <dgm:t>
        <a:bodyPr/>
        <a:lstStyle/>
        <a:p>
          <a:endParaRPr lang="en-US"/>
        </a:p>
      </dgm:t>
    </dgm:pt>
    <dgm:pt modelId="{1242AAF8-F5D4-4615-9762-1CF78121977F}">
      <dgm:prSet phldrT="[Text]" custT="1"/>
      <dgm:spPr/>
      <dgm:t>
        <a:bodyPr/>
        <a:lstStyle/>
        <a:p>
          <a:r>
            <a:rPr lang="en-US" sz="2000" b="1" dirty="0">
              <a:solidFill>
                <a:schemeClr val="bg1"/>
              </a:solidFill>
              <a:latin typeface="+mj-lt"/>
            </a:rPr>
            <a:t>Chronic</a:t>
          </a:r>
        </a:p>
        <a:p>
          <a:r>
            <a:rPr lang="en-US" sz="2000" b="1" dirty="0">
              <a:solidFill>
                <a:schemeClr val="bg1"/>
              </a:solidFill>
              <a:latin typeface="+mj-lt"/>
            </a:rPr>
            <a:t>Inflammation</a:t>
          </a:r>
        </a:p>
      </dgm:t>
    </dgm:pt>
    <dgm:pt modelId="{64CB2F58-B77E-44A0-A620-1D52B7F4AA18}" type="parTrans" cxnId="{E66C253E-875C-43F3-9F58-D194E8315089}">
      <dgm:prSet/>
      <dgm:spPr/>
      <dgm:t>
        <a:bodyPr/>
        <a:lstStyle/>
        <a:p>
          <a:endParaRPr lang="en-US"/>
        </a:p>
      </dgm:t>
    </dgm:pt>
    <dgm:pt modelId="{548E2D76-BE6E-4C64-9381-F94731EFB9BC}" type="sibTrans" cxnId="{E66C253E-875C-43F3-9F58-D194E8315089}">
      <dgm:prSet/>
      <dgm:spPr/>
      <dgm:t>
        <a:bodyPr/>
        <a:lstStyle/>
        <a:p>
          <a:endParaRPr lang="en-US"/>
        </a:p>
      </dgm:t>
    </dgm:pt>
    <dgm:pt modelId="{3D2EF2C3-71E3-43F3-8FCB-004BB1124872}">
      <dgm:prSet phldrT="[Text]" custT="1"/>
      <dgm:spPr/>
      <dgm:t>
        <a:bodyPr/>
        <a:lstStyle/>
        <a:p>
          <a:r>
            <a:rPr lang="en-US" sz="1600" dirty="0">
              <a:latin typeface="+mj-lt"/>
            </a:rPr>
            <a:t>Cardiovascular Disease</a:t>
          </a:r>
        </a:p>
      </dgm:t>
    </dgm:pt>
    <dgm:pt modelId="{4F5BFAEA-F143-4E3D-B0BF-EDDB5476EF12}" type="parTrans" cxnId="{E6077F65-7E9B-47A5-94EA-02C0EC2CFC14}">
      <dgm:prSet/>
      <dgm:spPr/>
      <dgm:t>
        <a:bodyPr/>
        <a:lstStyle/>
        <a:p>
          <a:endParaRPr lang="en-US"/>
        </a:p>
      </dgm:t>
    </dgm:pt>
    <dgm:pt modelId="{98B15B57-E84E-491A-A1A1-1B816A8A557A}" type="sibTrans" cxnId="{E6077F65-7E9B-47A5-94EA-02C0EC2CFC14}">
      <dgm:prSet/>
      <dgm:spPr/>
      <dgm:t>
        <a:bodyPr/>
        <a:lstStyle/>
        <a:p>
          <a:endParaRPr lang="en-US"/>
        </a:p>
      </dgm:t>
    </dgm:pt>
    <dgm:pt modelId="{B64C29DC-FC3B-47F6-AD9A-C0BEDB1CC6B0}">
      <dgm:prSet phldrT="[Text]" custT="1"/>
      <dgm:spPr/>
      <dgm:t>
        <a:bodyPr/>
        <a:lstStyle/>
        <a:p>
          <a:r>
            <a:rPr lang="en-US" sz="1800" dirty="0">
              <a:latin typeface="+mj-lt"/>
            </a:rPr>
            <a:t>Cancer</a:t>
          </a:r>
        </a:p>
      </dgm:t>
    </dgm:pt>
    <dgm:pt modelId="{2EB4D5D9-A921-4017-A89E-82E8F925D794}" type="parTrans" cxnId="{9298970F-8552-4CD4-B39D-3AE087884213}">
      <dgm:prSet/>
      <dgm:spPr/>
      <dgm:t>
        <a:bodyPr/>
        <a:lstStyle/>
        <a:p>
          <a:endParaRPr lang="en-US"/>
        </a:p>
      </dgm:t>
    </dgm:pt>
    <dgm:pt modelId="{323C83B4-D98D-4081-84D5-4F3C23A80D8C}" type="sibTrans" cxnId="{9298970F-8552-4CD4-B39D-3AE087884213}">
      <dgm:prSet/>
      <dgm:spPr/>
      <dgm:t>
        <a:bodyPr/>
        <a:lstStyle/>
        <a:p>
          <a:endParaRPr lang="en-US"/>
        </a:p>
      </dgm:t>
    </dgm:pt>
    <dgm:pt modelId="{8D6AA19A-E5E5-495D-863C-A92CAFFC2C49}">
      <dgm:prSet phldrT="[Text]" custT="1"/>
      <dgm:spPr/>
      <dgm:t>
        <a:bodyPr/>
        <a:lstStyle/>
        <a:p>
          <a:r>
            <a:rPr lang="en-US" sz="1600" dirty="0">
              <a:latin typeface="+mj-lt"/>
            </a:rPr>
            <a:t>Autoimmune Diseases</a:t>
          </a:r>
        </a:p>
      </dgm:t>
    </dgm:pt>
    <dgm:pt modelId="{5818D23E-30BB-44EF-84CB-041E94E05BED}" type="parTrans" cxnId="{F1F078A9-048B-4301-95E8-61497D4EA942}">
      <dgm:prSet/>
      <dgm:spPr/>
      <dgm:t>
        <a:bodyPr/>
        <a:lstStyle/>
        <a:p>
          <a:endParaRPr lang="en-US"/>
        </a:p>
      </dgm:t>
    </dgm:pt>
    <dgm:pt modelId="{D68AE556-0F9E-4740-A6C3-B339FC6BC6CF}" type="sibTrans" cxnId="{F1F078A9-048B-4301-95E8-61497D4EA942}">
      <dgm:prSet/>
      <dgm:spPr/>
      <dgm:t>
        <a:bodyPr/>
        <a:lstStyle/>
        <a:p>
          <a:endParaRPr lang="en-US"/>
        </a:p>
      </dgm:t>
    </dgm:pt>
    <dgm:pt modelId="{77C45FD8-A34B-4BB8-BF56-3EB97F2F4A8B}">
      <dgm:prSet phldrT="[Text]" custT="1"/>
      <dgm:spPr/>
      <dgm:t>
        <a:bodyPr/>
        <a:lstStyle/>
        <a:p>
          <a:r>
            <a:rPr lang="en-US" sz="1600" dirty="0">
              <a:latin typeface="+mj-lt"/>
            </a:rPr>
            <a:t>Chronic Fatigue Syndrome</a:t>
          </a:r>
        </a:p>
      </dgm:t>
    </dgm:pt>
    <dgm:pt modelId="{8B9FE7D2-6C05-4945-8DBB-8BACE8E5BC1E}" type="parTrans" cxnId="{E4665039-671B-4776-940A-FF267A22B4ED}">
      <dgm:prSet/>
      <dgm:spPr/>
      <dgm:t>
        <a:bodyPr/>
        <a:lstStyle/>
        <a:p>
          <a:endParaRPr lang="en-US"/>
        </a:p>
      </dgm:t>
    </dgm:pt>
    <dgm:pt modelId="{C8E5AAD7-245F-4040-BE7A-776E63BB6366}" type="sibTrans" cxnId="{E4665039-671B-4776-940A-FF267A22B4ED}">
      <dgm:prSet/>
      <dgm:spPr/>
      <dgm:t>
        <a:bodyPr/>
        <a:lstStyle/>
        <a:p>
          <a:endParaRPr lang="en-US"/>
        </a:p>
      </dgm:t>
    </dgm:pt>
    <dgm:pt modelId="{68559424-4202-4346-BECE-8CC1645F7C97}">
      <dgm:prSet phldrT="[Text]" custT="1"/>
      <dgm:spPr/>
      <dgm:t>
        <a:bodyPr/>
        <a:lstStyle/>
        <a:p>
          <a:r>
            <a:rPr lang="en-US" sz="1600" dirty="0">
              <a:latin typeface="+mj-lt"/>
            </a:rPr>
            <a:t>Alzheimer’s Disease</a:t>
          </a:r>
        </a:p>
      </dgm:t>
    </dgm:pt>
    <dgm:pt modelId="{531FCFE5-29DA-4172-8B36-6A124F11382B}" type="parTrans" cxnId="{471C10ED-04A0-455D-8782-7D26C1407062}">
      <dgm:prSet/>
      <dgm:spPr/>
      <dgm:t>
        <a:bodyPr/>
        <a:lstStyle/>
        <a:p>
          <a:endParaRPr lang="en-US"/>
        </a:p>
      </dgm:t>
    </dgm:pt>
    <dgm:pt modelId="{3E09CB25-55FE-4DA5-BF34-16E157445006}" type="sibTrans" cxnId="{471C10ED-04A0-455D-8782-7D26C1407062}">
      <dgm:prSet/>
      <dgm:spPr/>
      <dgm:t>
        <a:bodyPr/>
        <a:lstStyle/>
        <a:p>
          <a:endParaRPr lang="en-US"/>
        </a:p>
      </dgm:t>
    </dgm:pt>
    <dgm:pt modelId="{E70E75DC-59AD-4622-B462-442969F3B685}" type="pres">
      <dgm:prSet presAssocID="{AEE595E9-EA22-468C-98A9-194AF3204041}" presName="composite" presStyleCnt="0">
        <dgm:presLayoutVars>
          <dgm:chMax val="1"/>
          <dgm:dir/>
          <dgm:resizeHandles val="exact"/>
        </dgm:presLayoutVars>
      </dgm:prSet>
      <dgm:spPr/>
    </dgm:pt>
    <dgm:pt modelId="{0AB72D05-9A1A-4E2B-817C-5BF5FD62A442}" type="pres">
      <dgm:prSet presAssocID="{AEE595E9-EA22-468C-98A9-194AF3204041}" presName="radial" presStyleCnt="0">
        <dgm:presLayoutVars>
          <dgm:animLvl val="ctr"/>
        </dgm:presLayoutVars>
      </dgm:prSet>
      <dgm:spPr/>
    </dgm:pt>
    <dgm:pt modelId="{4FE7B407-06FF-44EB-9E42-3285830C011E}" type="pres">
      <dgm:prSet presAssocID="{1242AAF8-F5D4-4615-9762-1CF78121977F}" presName="centerShape" presStyleLbl="vennNode1" presStyleIdx="0" presStyleCnt="6" custScaleX="138092" custScaleY="122060" custLinFactNeighborX="2416" custLinFactNeighborY="-444"/>
      <dgm:spPr/>
    </dgm:pt>
    <dgm:pt modelId="{EFE1F843-C27D-4BBF-8D64-B8D5B8DFD319}" type="pres">
      <dgm:prSet presAssocID="{3D2EF2C3-71E3-43F3-8FCB-004BB1124872}" presName="node" presStyleLbl="vennNode1" presStyleIdx="1" presStyleCnt="6" custScaleX="172701" custScaleY="122379">
        <dgm:presLayoutVars>
          <dgm:bulletEnabled val="1"/>
        </dgm:presLayoutVars>
      </dgm:prSet>
      <dgm:spPr/>
    </dgm:pt>
    <dgm:pt modelId="{8BFAD227-3548-4028-A4F8-56D979C43308}" type="pres">
      <dgm:prSet presAssocID="{B64C29DC-FC3B-47F6-AD9A-C0BEDB1CC6B0}" presName="node" presStyleLbl="vennNode1" presStyleIdx="2" presStyleCnt="6">
        <dgm:presLayoutVars>
          <dgm:bulletEnabled val="1"/>
        </dgm:presLayoutVars>
      </dgm:prSet>
      <dgm:spPr/>
    </dgm:pt>
    <dgm:pt modelId="{C65841B0-0C0D-4808-8964-2F94609DF62B}" type="pres">
      <dgm:prSet presAssocID="{8D6AA19A-E5E5-495D-863C-A92CAFFC2C49}" presName="node" presStyleLbl="vennNode1" presStyleIdx="3" presStyleCnt="6" custScaleX="145530" custScaleY="148275">
        <dgm:presLayoutVars>
          <dgm:bulletEnabled val="1"/>
        </dgm:presLayoutVars>
      </dgm:prSet>
      <dgm:spPr/>
    </dgm:pt>
    <dgm:pt modelId="{941A7D96-41E7-4ABD-8D7B-24C8354CFC66}" type="pres">
      <dgm:prSet presAssocID="{77C45FD8-A34B-4BB8-BF56-3EB97F2F4A8B}" presName="node" presStyleLbl="vennNode1" presStyleIdx="4" presStyleCnt="6" custScaleX="147039" custScaleY="141318">
        <dgm:presLayoutVars>
          <dgm:bulletEnabled val="1"/>
        </dgm:presLayoutVars>
      </dgm:prSet>
      <dgm:spPr/>
    </dgm:pt>
    <dgm:pt modelId="{1403D8CD-1911-44B6-B9E6-0F1742AA8442}" type="pres">
      <dgm:prSet presAssocID="{68559424-4202-4346-BECE-8CC1645F7C97}" presName="node" presStyleLbl="vennNode1" presStyleIdx="5" presStyleCnt="6" custScaleX="142119" custScaleY="127852">
        <dgm:presLayoutVars>
          <dgm:bulletEnabled val="1"/>
        </dgm:presLayoutVars>
      </dgm:prSet>
      <dgm:spPr/>
    </dgm:pt>
  </dgm:ptLst>
  <dgm:cxnLst>
    <dgm:cxn modelId="{9298970F-8552-4CD4-B39D-3AE087884213}" srcId="{1242AAF8-F5D4-4615-9762-1CF78121977F}" destId="{B64C29DC-FC3B-47F6-AD9A-C0BEDB1CC6B0}" srcOrd="1" destOrd="0" parTransId="{2EB4D5D9-A921-4017-A89E-82E8F925D794}" sibTransId="{323C83B4-D98D-4081-84D5-4F3C23A80D8C}"/>
    <dgm:cxn modelId="{E4665039-671B-4776-940A-FF267A22B4ED}" srcId="{1242AAF8-F5D4-4615-9762-1CF78121977F}" destId="{77C45FD8-A34B-4BB8-BF56-3EB97F2F4A8B}" srcOrd="3" destOrd="0" parTransId="{8B9FE7D2-6C05-4945-8DBB-8BACE8E5BC1E}" sibTransId="{C8E5AAD7-245F-4040-BE7A-776E63BB6366}"/>
    <dgm:cxn modelId="{E66C253E-875C-43F3-9F58-D194E8315089}" srcId="{AEE595E9-EA22-468C-98A9-194AF3204041}" destId="{1242AAF8-F5D4-4615-9762-1CF78121977F}" srcOrd="0" destOrd="0" parTransId="{64CB2F58-B77E-44A0-A620-1D52B7F4AA18}" sibTransId="{548E2D76-BE6E-4C64-9381-F94731EFB9BC}"/>
    <dgm:cxn modelId="{E6077F65-7E9B-47A5-94EA-02C0EC2CFC14}" srcId="{1242AAF8-F5D4-4615-9762-1CF78121977F}" destId="{3D2EF2C3-71E3-43F3-8FCB-004BB1124872}" srcOrd="0" destOrd="0" parTransId="{4F5BFAEA-F143-4E3D-B0BF-EDDB5476EF12}" sibTransId="{98B15B57-E84E-491A-A1A1-1B816A8A557A}"/>
    <dgm:cxn modelId="{7183EF87-8A99-4CA7-A7CB-A9122663087F}" type="presOf" srcId="{1242AAF8-F5D4-4615-9762-1CF78121977F}" destId="{4FE7B407-06FF-44EB-9E42-3285830C011E}" srcOrd="0" destOrd="0" presId="urn:microsoft.com/office/officeart/2005/8/layout/radial3"/>
    <dgm:cxn modelId="{455652A0-453F-4B42-9CE1-714CCC91B867}" type="presOf" srcId="{B64C29DC-FC3B-47F6-AD9A-C0BEDB1CC6B0}" destId="{8BFAD227-3548-4028-A4F8-56D979C43308}" srcOrd="0" destOrd="0" presId="urn:microsoft.com/office/officeart/2005/8/layout/radial3"/>
    <dgm:cxn modelId="{F1F078A9-048B-4301-95E8-61497D4EA942}" srcId="{1242AAF8-F5D4-4615-9762-1CF78121977F}" destId="{8D6AA19A-E5E5-495D-863C-A92CAFFC2C49}" srcOrd="2" destOrd="0" parTransId="{5818D23E-30BB-44EF-84CB-041E94E05BED}" sibTransId="{D68AE556-0F9E-4740-A6C3-B339FC6BC6CF}"/>
    <dgm:cxn modelId="{503522AE-5BD3-4972-A719-51D3814E5D13}" type="presOf" srcId="{8D6AA19A-E5E5-495D-863C-A92CAFFC2C49}" destId="{C65841B0-0C0D-4808-8964-2F94609DF62B}" srcOrd="0" destOrd="0" presId="urn:microsoft.com/office/officeart/2005/8/layout/radial3"/>
    <dgm:cxn modelId="{0BD49CC2-A186-4D27-A079-B8DC5C136B7F}" type="presOf" srcId="{77C45FD8-A34B-4BB8-BF56-3EB97F2F4A8B}" destId="{941A7D96-41E7-4ABD-8D7B-24C8354CFC66}" srcOrd="0" destOrd="0" presId="urn:microsoft.com/office/officeart/2005/8/layout/radial3"/>
    <dgm:cxn modelId="{3AD170C6-A4B4-48DB-B195-2BED47E5EAA1}" type="presOf" srcId="{3D2EF2C3-71E3-43F3-8FCB-004BB1124872}" destId="{EFE1F843-C27D-4BBF-8D64-B8D5B8DFD319}" srcOrd="0" destOrd="0" presId="urn:microsoft.com/office/officeart/2005/8/layout/radial3"/>
    <dgm:cxn modelId="{623D2ACA-BF02-45FB-B04C-33B789AA09C2}" type="presOf" srcId="{68559424-4202-4346-BECE-8CC1645F7C97}" destId="{1403D8CD-1911-44B6-B9E6-0F1742AA8442}" srcOrd="0" destOrd="0" presId="urn:microsoft.com/office/officeart/2005/8/layout/radial3"/>
    <dgm:cxn modelId="{3764A5CC-0948-4BF7-B91C-A153E4A7FB82}" type="presOf" srcId="{AEE595E9-EA22-468C-98A9-194AF3204041}" destId="{E70E75DC-59AD-4622-B462-442969F3B685}" srcOrd="0" destOrd="0" presId="urn:microsoft.com/office/officeart/2005/8/layout/radial3"/>
    <dgm:cxn modelId="{471C10ED-04A0-455D-8782-7D26C1407062}" srcId="{1242AAF8-F5D4-4615-9762-1CF78121977F}" destId="{68559424-4202-4346-BECE-8CC1645F7C97}" srcOrd="4" destOrd="0" parTransId="{531FCFE5-29DA-4172-8B36-6A124F11382B}" sibTransId="{3E09CB25-55FE-4DA5-BF34-16E157445006}"/>
    <dgm:cxn modelId="{5DF239A2-2859-4C40-8D70-81D7A1BE7B44}" type="presParOf" srcId="{E70E75DC-59AD-4622-B462-442969F3B685}" destId="{0AB72D05-9A1A-4E2B-817C-5BF5FD62A442}" srcOrd="0" destOrd="0" presId="urn:microsoft.com/office/officeart/2005/8/layout/radial3"/>
    <dgm:cxn modelId="{B0915C4F-D6AF-473E-BBEC-3064420B4068}" type="presParOf" srcId="{0AB72D05-9A1A-4E2B-817C-5BF5FD62A442}" destId="{4FE7B407-06FF-44EB-9E42-3285830C011E}" srcOrd="0" destOrd="0" presId="urn:microsoft.com/office/officeart/2005/8/layout/radial3"/>
    <dgm:cxn modelId="{6F5A747F-3011-4100-943A-FF4DA65C23EF}" type="presParOf" srcId="{0AB72D05-9A1A-4E2B-817C-5BF5FD62A442}" destId="{EFE1F843-C27D-4BBF-8D64-B8D5B8DFD319}" srcOrd="1" destOrd="0" presId="urn:microsoft.com/office/officeart/2005/8/layout/radial3"/>
    <dgm:cxn modelId="{B29F6526-9A4A-4148-AE8E-F32F1197F3BA}" type="presParOf" srcId="{0AB72D05-9A1A-4E2B-817C-5BF5FD62A442}" destId="{8BFAD227-3548-4028-A4F8-56D979C43308}" srcOrd="2" destOrd="0" presId="urn:microsoft.com/office/officeart/2005/8/layout/radial3"/>
    <dgm:cxn modelId="{70E5C660-732D-4DDF-831D-5F18121B55EE}" type="presParOf" srcId="{0AB72D05-9A1A-4E2B-817C-5BF5FD62A442}" destId="{C65841B0-0C0D-4808-8964-2F94609DF62B}" srcOrd="3" destOrd="0" presId="urn:microsoft.com/office/officeart/2005/8/layout/radial3"/>
    <dgm:cxn modelId="{C6431627-BB68-4E59-A436-11A5F296FE4E}" type="presParOf" srcId="{0AB72D05-9A1A-4E2B-817C-5BF5FD62A442}" destId="{941A7D96-41E7-4ABD-8D7B-24C8354CFC66}" srcOrd="4" destOrd="0" presId="urn:microsoft.com/office/officeart/2005/8/layout/radial3"/>
    <dgm:cxn modelId="{17F16D63-BEB4-4787-959A-18827EEA3CEA}" type="presParOf" srcId="{0AB72D05-9A1A-4E2B-817C-5BF5FD62A442}" destId="{1403D8CD-1911-44B6-B9E6-0F1742AA8442}" srcOrd="5"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E7B407-06FF-44EB-9E42-3285830C011E}">
      <dsp:nvSpPr>
        <dsp:cNvPr id="0" name=""/>
        <dsp:cNvSpPr/>
      </dsp:nvSpPr>
      <dsp:spPr>
        <a:xfrm>
          <a:off x="1818866" y="707272"/>
          <a:ext cx="3451872" cy="3051122"/>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mj-lt"/>
            </a:rPr>
            <a:t>Chronic</a:t>
          </a:r>
        </a:p>
        <a:p>
          <a:pPr marL="0" lvl="0" indent="0" algn="ctr" defTabSz="889000">
            <a:lnSpc>
              <a:spcPct val="90000"/>
            </a:lnSpc>
            <a:spcBef>
              <a:spcPct val="0"/>
            </a:spcBef>
            <a:spcAft>
              <a:spcPct val="35000"/>
            </a:spcAft>
            <a:buNone/>
          </a:pPr>
          <a:r>
            <a:rPr lang="en-US" sz="2000" b="1" kern="1200" dirty="0">
              <a:solidFill>
                <a:schemeClr val="bg1"/>
              </a:solidFill>
              <a:latin typeface="+mj-lt"/>
            </a:rPr>
            <a:t>Inflammation</a:t>
          </a:r>
        </a:p>
      </dsp:txBody>
      <dsp:txXfrm>
        <a:off x="2324381" y="1154098"/>
        <a:ext cx="2440842" cy="2157470"/>
      </dsp:txXfrm>
    </dsp:sp>
    <dsp:sp modelId="{EFE1F843-C27D-4BBF-8D64-B8D5B8DFD319}">
      <dsp:nvSpPr>
        <dsp:cNvPr id="0" name=""/>
        <dsp:cNvSpPr/>
      </dsp:nvSpPr>
      <dsp:spPr>
        <a:xfrm>
          <a:off x="2386980" y="-143645"/>
          <a:ext cx="2158495" cy="1529548"/>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j-lt"/>
            </a:rPr>
            <a:t>Cardiovascular Disease</a:t>
          </a:r>
        </a:p>
      </dsp:txBody>
      <dsp:txXfrm>
        <a:off x="2703084" y="80352"/>
        <a:ext cx="1526287" cy="1081554"/>
      </dsp:txXfrm>
    </dsp:sp>
    <dsp:sp modelId="{8BFAD227-3548-4028-A4F8-56D979C43308}">
      <dsp:nvSpPr>
        <dsp:cNvPr id="0" name=""/>
        <dsp:cNvSpPr/>
      </dsp:nvSpPr>
      <dsp:spPr>
        <a:xfrm>
          <a:off x="4387861" y="1119844"/>
          <a:ext cx="1249845" cy="1249845"/>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mj-lt"/>
            </a:rPr>
            <a:t>Cancer</a:t>
          </a:r>
        </a:p>
      </dsp:txBody>
      <dsp:txXfrm>
        <a:off x="4570897" y="1302880"/>
        <a:ext cx="883773" cy="883773"/>
      </dsp:txXfrm>
    </dsp:sp>
    <dsp:sp modelId="{C65841B0-0C0D-4808-8964-2F94609DF62B}">
      <dsp:nvSpPr>
        <dsp:cNvPr id="0" name=""/>
        <dsp:cNvSpPr/>
      </dsp:nvSpPr>
      <dsp:spPr>
        <a:xfrm>
          <a:off x="3512602" y="2636248"/>
          <a:ext cx="1818899" cy="1853208"/>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j-lt"/>
            </a:rPr>
            <a:t>Autoimmune Diseases</a:t>
          </a:r>
        </a:p>
      </dsp:txBody>
      <dsp:txXfrm>
        <a:off x="3778974" y="2907644"/>
        <a:ext cx="1286155" cy="1310416"/>
      </dsp:txXfrm>
    </dsp:sp>
    <dsp:sp modelId="{941A7D96-41E7-4ABD-8D7B-24C8354CFC66}">
      <dsp:nvSpPr>
        <dsp:cNvPr id="0" name=""/>
        <dsp:cNvSpPr/>
      </dsp:nvSpPr>
      <dsp:spPr>
        <a:xfrm>
          <a:off x="1591524" y="2679724"/>
          <a:ext cx="1837760" cy="1766256"/>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j-lt"/>
            </a:rPr>
            <a:t>Chronic Fatigue Syndrome</a:t>
          </a:r>
        </a:p>
      </dsp:txBody>
      <dsp:txXfrm>
        <a:off x="1860658" y="2938386"/>
        <a:ext cx="1299492" cy="1248932"/>
      </dsp:txXfrm>
    </dsp:sp>
    <dsp:sp modelId="{1403D8CD-1911-44B6-B9E6-0F1742AA8442}">
      <dsp:nvSpPr>
        <dsp:cNvPr id="0" name=""/>
        <dsp:cNvSpPr/>
      </dsp:nvSpPr>
      <dsp:spPr>
        <a:xfrm>
          <a:off x="1031538" y="945791"/>
          <a:ext cx="1776267" cy="1597952"/>
        </a:xfrm>
        <a:prstGeom prst="ellipse">
          <a:avLst/>
        </a:prstGeom>
        <a:solidFill>
          <a:schemeClr val="dk2">
            <a:alpha val="5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j-lt"/>
            </a:rPr>
            <a:t>Alzheimer’s Disease</a:t>
          </a:r>
        </a:p>
      </dsp:txBody>
      <dsp:txXfrm>
        <a:off x="1291666" y="1179806"/>
        <a:ext cx="1256011" cy="1129922"/>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AECBA87-270C-4EE7-B7E3-E4C1025059DE}" type="datetimeFigureOut">
              <a:rPr lang="en-US" smtClean="0"/>
              <a:t>8/23/24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D3F7260-58E6-46DC-AF45-76E070DF2761}" type="slidenum">
              <a:rPr lang="en-US" smtClean="0"/>
              <a:t>‹#›</a:t>
            </a:fld>
            <a:endParaRPr lang="en-US"/>
          </a:p>
        </p:txBody>
      </p:sp>
    </p:spTree>
    <p:extLst>
      <p:ext uri="{BB962C8B-B14F-4D97-AF65-F5344CB8AC3E}">
        <p14:creationId xmlns:p14="http://schemas.microsoft.com/office/powerpoint/2010/main" val="9577248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09E16B-6C7B-4E53-91E2-3FC91D73CDC8}"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F43062-3C43-4F1A-AF3B-94D46615480C}" type="slidenum">
              <a:rPr lang="en-US" smtClean="0"/>
              <a:t>‹#›</a:t>
            </a:fld>
            <a:endParaRPr lang="en-US"/>
          </a:p>
        </p:txBody>
      </p:sp>
    </p:spTree>
    <p:extLst>
      <p:ext uri="{BB962C8B-B14F-4D97-AF65-F5344CB8AC3E}">
        <p14:creationId xmlns:p14="http://schemas.microsoft.com/office/powerpoint/2010/main" val="170237297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9721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26d17b9b100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26d17b9b100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E6AB73-D3F1-4DC5-B8A3-47594C632F72}" type="datetime1">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1846540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7FE193-BA24-4326-8D8A-981553224B24}" type="datetime1">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2255697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47088A-B76E-4F9E-8021-9FC50DA287EA}" type="datetime1">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1377384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536360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620359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166961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19632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9717845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0706169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0009608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351968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88D21C-380B-464C-83E7-BD3B2F184C85}" type="datetime1">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2447089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4326730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2435908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647599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B27617-8211-4766-9E51-4A3B19A2C4EE}" type="datetime1">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1859053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91DF99E-812E-4379-B6F4-96A7F9918279}" type="datetime1">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359309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24B559A-224E-49AB-AFB8-0A4B2F7D1F0B}" type="datetime1">
              <a:rPr lang="en-US" smtClean="0"/>
              <a:t>8/23/24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652362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16E91E6-4623-483F-A4DD-EC2DD176750A}" type="datetime1">
              <a:rPr lang="en-US" smtClean="0"/>
              <a:t>8/23/24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3340433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31FB5C-4070-4960-85A3-D8BED192EBE0}" type="datetime1">
              <a:rPr lang="en-US" smtClean="0"/>
              <a:t>8/23/24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1265953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72147BF-2FD5-47FA-9686-2DAC54EE3FE4}" type="datetime1">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4248887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FA410D7-D8C4-446B-BCCC-8F0B521DD235}" type="datetime1">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A6D450-147E-4D9B-A86B-5837D6649C23}" type="slidenum">
              <a:rPr lang="en-US" smtClean="0"/>
              <a:t>‹#›</a:t>
            </a:fld>
            <a:endParaRPr lang="en-US"/>
          </a:p>
        </p:txBody>
      </p:sp>
    </p:spTree>
    <p:extLst>
      <p:ext uri="{BB962C8B-B14F-4D97-AF65-F5344CB8AC3E}">
        <p14:creationId xmlns:p14="http://schemas.microsoft.com/office/powerpoint/2010/main" val="3921154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C7A5D-8BF6-4CA4-887C-23BBCC92197B}" type="datetime1">
              <a:rPr lang="en-US" smtClean="0"/>
              <a:t>8/23/24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A6D450-147E-4D9B-A86B-5837D6649C23}" type="slidenum">
              <a:rPr lang="en-US" smtClean="0"/>
              <a:t>‹#›</a:t>
            </a:fld>
            <a:endParaRPr lang="en-US"/>
          </a:p>
        </p:txBody>
      </p:sp>
    </p:spTree>
    <p:extLst>
      <p:ext uri="{BB962C8B-B14F-4D97-AF65-F5344CB8AC3E}">
        <p14:creationId xmlns:p14="http://schemas.microsoft.com/office/powerpoint/2010/main" val="2906997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1840218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liwc.app/"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2.jpeg"/><Relationship Id="rId13" Type="http://schemas.openxmlformats.org/officeDocument/2006/relationships/image" Target="../media/image35.png"/><Relationship Id="rId18" Type="http://schemas.openxmlformats.org/officeDocument/2006/relationships/image" Target="../media/image40.png"/><Relationship Id="rId3" Type="http://schemas.openxmlformats.org/officeDocument/2006/relationships/image" Target="../media/image26.png"/><Relationship Id="rId21" Type="http://schemas.openxmlformats.org/officeDocument/2006/relationships/image" Target="../media/image42.jpeg"/><Relationship Id="rId7" Type="http://schemas.openxmlformats.org/officeDocument/2006/relationships/image" Target="../media/image30.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image" Target="../media/image25.png"/><Relationship Id="rId16" Type="http://schemas.openxmlformats.org/officeDocument/2006/relationships/image" Target="../media/image38.png"/><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3.png"/><Relationship Id="rId5" Type="http://schemas.openxmlformats.org/officeDocument/2006/relationships/image" Target="../media/image28.png"/><Relationship Id="rId15" Type="http://schemas.openxmlformats.org/officeDocument/2006/relationships/image" Target="../media/image37.jpeg"/><Relationship Id="rId10" Type="http://schemas.openxmlformats.org/officeDocument/2006/relationships/image" Target="../media/image32.png"/><Relationship Id="rId19" Type="http://schemas.openxmlformats.org/officeDocument/2006/relationships/image" Target="../media/image41.png"/><Relationship Id="rId4" Type="http://schemas.openxmlformats.org/officeDocument/2006/relationships/image" Target="../media/image27.png"/><Relationship Id="rId9" Type="http://schemas.openxmlformats.org/officeDocument/2006/relationships/image" Target="../media/image31.png"/><Relationship Id="rId1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8.png"/><Relationship Id="rId7" Type="http://schemas.openxmlformats.org/officeDocument/2006/relationships/image" Target="../media/image50.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s://www.figma.com/proto/PpxUNHJKmlztSZRWln5o1Y/W2H?page-id=176%3A1090&amp;type=design&amp;node-id=224-7050&amp;viewport=1436%2C30%2C0.5&amp;t=hY45R5v2s7Fw0xD6-1&amp;scaling=scale-down&amp;starting-point-node-id=224%3A7050&amp;mode=design"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851517"/>
            <a:ext cx="5940584" cy="4424818"/>
          </a:xfrm>
        </p:spPr>
        <p:txBody>
          <a:bodyPr vert="horz" lIns="91440" tIns="45720" rIns="91440" bIns="45720" rtlCol="0" anchor="b">
            <a:normAutofit/>
          </a:bodyPr>
          <a:lstStyle/>
          <a:p>
            <a:pPr algn="l"/>
            <a:r>
              <a:rPr lang="en-US" b="1" kern="1200" dirty="0">
                <a:solidFill>
                  <a:schemeClr val="tx1"/>
                </a:solidFill>
                <a:latin typeface="+mj-lt"/>
                <a:ea typeface="+mj-ea"/>
                <a:cs typeface="+mj-cs"/>
              </a:rPr>
              <a:t>Interventions and Expressive Writing</a:t>
            </a:r>
            <a:endParaRPr lang="en-US" b="1" kern="1200" dirty="0">
              <a:latin typeface="+mj-lt"/>
              <a:ea typeface="+mj-ea"/>
              <a:cs typeface="+mj-cs"/>
            </a:endParaRP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3" name="TextBox 2">
            <a:extLst>
              <a:ext uri="{FF2B5EF4-FFF2-40B4-BE49-F238E27FC236}">
                <a16:creationId xmlns:a16="http://schemas.microsoft.com/office/drawing/2014/main" id="{7CD8AF85-933B-7978-1618-DA0023DDF04E}"/>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Angie LeRoy and is licensed under a CC-BY-NC-SA license.</a:t>
            </a:r>
          </a:p>
        </p:txBody>
      </p:sp>
    </p:spTree>
    <p:extLst>
      <p:ext uri="{BB962C8B-B14F-4D97-AF65-F5344CB8AC3E}">
        <p14:creationId xmlns:p14="http://schemas.microsoft.com/office/powerpoint/2010/main" val="3154085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03C31-A7C3-C6F9-C73A-E2AE148FDAA8}"/>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5C136F27-631B-6F59-45B3-0201932EACD3}"/>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76E735A2-4DB2-208D-BCC3-7E97C82C2E7B}"/>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15D2A63-4692-8C7E-115B-1944D1F9D357}"/>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B9E9C61C-D7A7-7DAF-2A28-0A21FB05AF0E}"/>
              </a:ext>
            </a:extLst>
          </p:cNvPr>
          <p:cNvPicPr>
            <a:picLocks noChangeAspect="1"/>
          </p:cNvPicPr>
          <p:nvPr/>
        </p:nvPicPr>
        <p:blipFill>
          <a:blip r:embed="rId2"/>
          <a:stretch>
            <a:fillRect/>
          </a:stretch>
        </p:blipFill>
        <p:spPr>
          <a:xfrm>
            <a:off x="10272712" y="303102"/>
            <a:ext cx="1635919" cy="1380284"/>
          </a:xfrm>
          <a:prstGeom prst="rect">
            <a:avLst/>
          </a:prstGeom>
        </p:spPr>
      </p:pic>
      <p:pic>
        <p:nvPicPr>
          <p:cNvPr id="2050" name="Picture 2" descr="The ORBIT model for behavioral treatment development. This document is copyrighted by the American Psychological Association or one of its allied publishers. This article is intended solely for the personal use of the individual user and is not to be disseminated broadly.">
            <a:extLst>
              <a:ext uri="{FF2B5EF4-FFF2-40B4-BE49-F238E27FC236}">
                <a16:creationId xmlns:a16="http://schemas.microsoft.com/office/drawing/2014/main" id="{4EFD6EC5-A257-D5B6-5B4B-10EF4032D3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180" y="1956596"/>
            <a:ext cx="9860756" cy="30742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493F5B8-DA8C-397C-60CA-82DBBAB68F3E}"/>
              </a:ext>
            </a:extLst>
          </p:cNvPr>
          <p:cNvSpPr/>
          <p:nvPr/>
        </p:nvSpPr>
        <p:spPr>
          <a:xfrm>
            <a:off x="2524773" y="6343054"/>
            <a:ext cx="9912850" cy="307777"/>
          </a:xfrm>
          <a:prstGeom prst="rect">
            <a:avLst/>
          </a:prstGeom>
        </p:spPr>
        <p:txBody>
          <a:bodyPr wrap="square">
            <a:spAutoFit/>
          </a:bodyPr>
          <a:lstStyle/>
          <a:p>
            <a:r>
              <a:rPr lang="en-US" sz="1400" dirty="0" err="1">
                <a:solidFill>
                  <a:schemeClr val="bg1">
                    <a:lumMod val="50000"/>
                  </a:schemeClr>
                </a:solidFill>
              </a:rPr>
              <a:t>Czajkowski</a:t>
            </a:r>
            <a:r>
              <a:rPr lang="en-US" sz="1400" dirty="0">
                <a:solidFill>
                  <a:schemeClr val="bg1">
                    <a:lumMod val="50000"/>
                  </a:schemeClr>
                </a:solidFill>
              </a:rPr>
              <a:t> et al., 2015</a:t>
            </a:r>
          </a:p>
        </p:txBody>
      </p:sp>
    </p:spTree>
    <p:extLst>
      <p:ext uri="{BB962C8B-B14F-4D97-AF65-F5344CB8AC3E}">
        <p14:creationId xmlns:p14="http://schemas.microsoft.com/office/powerpoint/2010/main" val="3257897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120C5-1CE8-BD10-5416-F7A728C36CAF}"/>
              </a:ext>
            </a:extLst>
          </p:cNvPr>
          <p:cNvSpPr>
            <a:spLocks noGrp="1"/>
          </p:cNvSpPr>
          <p:nvPr>
            <p:ph type="title"/>
          </p:nvPr>
        </p:nvSpPr>
        <p:spPr>
          <a:xfrm>
            <a:off x="5920408" y="365125"/>
            <a:ext cx="5433391" cy="1325563"/>
          </a:xfrm>
        </p:spPr>
        <p:txBody>
          <a:bodyPr/>
          <a:lstStyle/>
          <a:p>
            <a:r>
              <a:rPr lang="en-US" dirty="0">
                <a:solidFill>
                  <a:srgbClr val="00ABAE"/>
                </a:solidFill>
              </a:rPr>
              <a:t>Qualitative Approach</a:t>
            </a:r>
          </a:p>
        </p:txBody>
      </p:sp>
      <p:sp>
        <p:nvSpPr>
          <p:cNvPr id="3" name="Content Placeholder 2">
            <a:extLst>
              <a:ext uri="{FF2B5EF4-FFF2-40B4-BE49-F238E27FC236}">
                <a16:creationId xmlns:a16="http://schemas.microsoft.com/office/drawing/2014/main" id="{7F4EF12F-799D-0858-14A1-1132193D218B}"/>
              </a:ext>
            </a:extLst>
          </p:cNvPr>
          <p:cNvSpPr>
            <a:spLocks noGrp="1"/>
          </p:cNvSpPr>
          <p:nvPr>
            <p:ph idx="1"/>
          </p:nvPr>
        </p:nvSpPr>
        <p:spPr>
          <a:xfrm>
            <a:off x="5650395" y="1847850"/>
            <a:ext cx="5920409" cy="4351338"/>
          </a:xfrm>
        </p:spPr>
        <p:txBody>
          <a:bodyPr/>
          <a:lstStyle/>
          <a:p>
            <a:pPr marL="0" indent="0">
              <a:buNone/>
            </a:pPr>
            <a:r>
              <a:rPr lang="en-US" b="1" dirty="0"/>
              <a:t>Wave 1 </a:t>
            </a:r>
            <a:r>
              <a:rPr lang="en-US" dirty="0"/>
              <a:t>| N=20 caregivers</a:t>
            </a:r>
          </a:p>
          <a:p>
            <a:r>
              <a:rPr lang="en-US" dirty="0"/>
              <a:t>Feasibility</a:t>
            </a:r>
          </a:p>
          <a:p>
            <a:r>
              <a:rPr lang="en-US" dirty="0"/>
              <a:t>Acceptability</a:t>
            </a:r>
          </a:p>
          <a:p>
            <a:endParaRPr lang="en-US" dirty="0"/>
          </a:p>
          <a:p>
            <a:pPr marL="0" indent="0">
              <a:buNone/>
            </a:pPr>
            <a:r>
              <a:rPr lang="en-US" b="1" dirty="0"/>
              <a:t>Wave 2 </a:t>
            </a:r>
            <a:r>
              <a:rPr lang="en-US" dirty="0"/>
              <a:t>| n=10 returning caregivers</a:t>
            </a:r>
          </a:p>
          <a:p>
            <a:pPr marL="0" indent="0">
              <a:buNone/>
            </a:pPr>
            <a:r>
              <a:rPr lang="en-US" dirty="0"/>
              <a:t>		n=10 new caregivers</a:t>
            </a:r>
          </a:p>
          <a:p>
            <a:r>
              <a:rPr lang="en-US" dirty="0"/>
              <a:t>Iteratively generating the intervention product based on stakeholder feedback</a:t>
            </a:r>
          </a:p>
        </p:txBody>
      </p:sp>
      <p:sp>
        <p:nvSpPr>
          <p:cNvPr id="4" name="Slide Number Placeholder 3">
            <a:extLst>
              <a:ext uri="{FF2B5EF4-FFF2-40B4-BE49-F238E27FC236}">
                <a16:creationId xmlns:a16="http://schemas.microsoft.com/office/drawing/2014/main" id="{316EF213-B39B-2C4C-9B3A-2068E7B37A91}"/>
              </a:ext>
            </a:extLst>
          </p:cNvPr>
          <p:cNvSpPr>
            <a:spLocks noGrp="1"/>
          </p:cNvSpPr>
          <p:nvPr>
            <p:ph type="sldNum" sz="quarter" idx="12"/>
          </p:nvPr>
        </p:nvSpPr>
        <p:spPr/>
        <p:txBody>
          <a:bodyPr/>
          <a:lstStyle/>
          <a:p>
            <a:fld id="{5EA6D450-147E-4D9B-A86B-5837D6649C23}" type="slidenum">
              <a:rPr lang="en-US" smtClean="0"/>
              <a:t>11</a:t>
            </a:fld>
            <a:endParaRPr lang="en-US"/>
          </a:p>
        </p:txBody>
      </p:sp>
      <p:pic>
        <p:nvPicPr>
          <p:cNvPr id="6" name="Picture 5">
            <a:extLst>
              <a:ext uri="{FF2B5EF4-FFF2-40B4-BE49-F238E27FC236}">
                <a16:creationId xmlns:a16="http://schemas.microsoft.com/office/drawing/2014/main" id="{0AD36D83-15E5-890F-2126-1E3946E4915B}"/>
              </a:ext>
            </a:extLst>
          </p:cNvPr>
          <p:cNvPicPr>
            <a:picLocks noChangeAspect="1"/>
          </p:cNvPicPr>
          <p:nvPr/>
        </p:nvPicPr>
        <p:blipFill>
          <a:blip r:embed="rId2"/>
          <a:stretch>
            <a:fillRect/>
          </a:stretch>
        </p:blipFill>
        <p:spPr>
          <a:xfrm>
            <a:off x="0" y="0"/>
            <a:ext cx="5433391" cy="6858000"/>
          </a:xfrm>
          <a:prstGeom prst="rect">
            <a:avLst/>
          </a:prstGeom>
        </p:spPr>
      </p:pic>
    </p:spTree>
    <p:extLst>
      <p:ext uri="{BB962C8B-B14F-4D97-AF65-F5344CB8AC3E}">
        <p14:creationId xmlns:p14="http://schemas.microsoft.com/office/powerpoint/2010/main" val="90722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43F89-6148-9A0A-9D0D-4D7972E4BA52}"/>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6E3CF12A-E594-8513-1ED7-5F0F6236E663}"/>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6EFA5119-6F13-20B1-FFBC-21C7F31F9089}"/>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E07B06C7-AFDD-721C-7B82-5820BEEBFC21}"/>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3659144E-0A6A-25E2-2646-E06DC36DDE7A}"/>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E2702CF2-A0F3-27DB-40D6-7B7580321887}"/>
              </a:ext>
            </a:extLst>
          </p:cNvPr>
          <p:cNvSpPr txBox="1"/>
          <p:nvPr/>
        </p:nvSpPr>
        <p:spPr>
          <a:xfrm>
            <a:off x="580118" y="499688"/>
            <a:ext cx="10036066" cy="1569660"/>
          </a:xfrm>
          <a:prstGeom prst="rect">
            <a:avLst/>
          </a:prstGeom>
          <a:noFill/>
        </p:spPr>
        <p:txBody>
          <a:bodyPr wrap="square">
            <a:spAutoFit/>
          </a:bodyPr>
          <a:lstStyle/>
          <a:p>
            <a:r>
              <a:rPr lang="en-US" sz="3200" dirty="0">
                <a:solidFill>
                  <a:srgbClr val="E0573F"/>
                </a:solidFill>
                <a:latin typeface=""/>
              </a:rPr>
              <a:t>Wave 1 Qualitative Results</a:t>
            </a:r>
          </a:p>
          <a:p>
            <a:r>
              <a:rPr lang="en-US" sz="3200" i="1" dirty="0">
                <a:solidFill>
                  <a:srgbClr val="E0573F"/>
                </a:solidFill>
                <a:latin typeface=""/>
              </a:rPr>
              <a:t>Using Framework Analysis</a:t>
            </a:r>
          </a:p>
          <a:p>
            <a:endParaRPr lang="en-US" sz="3200" dirty="0">
              <a:solidFill>
                <a:srgbClr val="E0573F"/>
              </a:solidFill>
              <a:latin typeface=""/>
            </a:endParaRPr>
          </a:p>
        </p:txBody>
      </p:sp>
      <p:sp>
        <p:nvSpPr>
          <p:cNvPr id="6" name="Rectangle 5">
            <a:extLst>
              <a:ext uri="{FF2B5EF4-FFF2-40B4-BE49-F238E27FC236}">
                <a16:creationId xmlns:a16="http://schemas.microsoft.com/office/drawing/2014/main" id="{D539E11A-9A71-1922-FA65-D1CEB0B0056C}"/>
              </a:ext>
            </a:extLst>
          </p:cNvPr>
          <p:cNvSpPr/>
          <p:nvPr/>
        </p:nvSpPr>
        <p:spPr>
          <a:xfrm>
            <a:off x="5795918" y="1221815"/>
            <a:ext cx="9912850" cy="307777"/>
          </a:xfrm>
          <a:prstGeom prst="rect">
            <a:avLst/>
          </a:prstGeom>
        </p:spPr>
        <p:txBody>
          <a:bodyPr wrap="square">
            <a:spAutoFit/>
          </a:bodyPr>
          <a:lstStyle/>
          <a:p>
            <a:r>
              <a:rPr lang="en-US" sz="1400" dirty="0">
                <a:solidFill>
                  <a:schemeClr val="bg1">
                    <a:lumMod val="50000"/>
                  </a:schemeClr>
                </a:solidFill>
              </a:rPr>
              <a:t>e.g., Goldsmith, 2021</a:t>
            </a:r>
          </a:p>
        </p:txBody>
      </p:sp>
      <p:sp>
        <p:nvSpPr>
          <p:cNvPr id="10" name="TextBox 9">
            <a:extLst>
              <a:ext uri="{FF2B5EF4-FFF2-40B4-BE49-F238E27FC236}">
                <a16:creationId xmlns:a16="http://schemas.microsoft.com/office/drawing/2014/main" id="{6C564DDA-E1C8-2DA6-90C0-5480A22B744C}"/>
              </a:ext>
            </a:extLst>
          </p:cNvPr>
          <p:cNvSpPr txBox="1"/>
          <p:nvPr/>
        </p:nvSpPr>
        <p:spPr>
          <a:xfrm>
            <a:off x="1160858" y="2069348"/>
            <a:ext cx="4142662" cy="3139321"/>
          </a:xfrm>
          <a:prstGeom prst="rect">
            <a:avLst/>
          </a:prstGeom>
          <a:noFill/>
        </p:spPr>
        <p:txBody>
          <a:bodyPr wrap="square" rtlCol="0">
            <a:spAutoFit/>
          </a:bodyPr>
          <a:lstStyle/>
          <a:p>
            <a:pPr marL="0" marR="0">
              <a:spcBef>
                <a:spcPts val="0"/>
              </a:spcBef>
              <a:spcAft>
                <a:spcPts val="0"/>
              </a:spcAft>
            </a:pPr>
            <a:r>
              <a:rPr lang="en-US" sz="1800" dirty="0">
                <a:effectLst/>
                <a:latin typeface="Work Sans" pitchFamily="2" charset="0"/>
                <a:ea typeface="Calibri" panose="020F0502020204030204" pitchFamily="34" charset="0"/>
                <a:cs typeface="Times New Roman" panose="02020603050405020304" pitchFamily="18" charset="0"/>
              </a:rPr>
              <a:t>1</a:t>
            </a:r>
            <a:r>
              <a:rPr lang="en-US" sz="1800" baseline="30000" dirty="0">
                <a:effectLst/>
                <a:latin typeface="Work Sans" pitchFamily="2" charset="0"/>
                <a:ea typeface="Calibri" panose="020F0502020204030204" pitchFamily="34" charset="0"/>
                <a:cs typeface="Times New Roman" panose="02020603050405020304" pitchFamily="18" charset="0"/>
              </a:rPr>
              <a:t>st</a:t>
            </a:r>
            <a:r>
              <a:rPr lang="en-US" sz="1800" dirty="0">
                <a:effectLst/>
                <a:latin typeface="Work Sans" pitchFamily="2" charset="0"/>
                <a:ea typeface="Calibri" panose="020F0502020204030204" pitchFamily="34" charset="0"/>
                <a:cs typeface="Times New Roman" panose="02020603050405020304" pitchFamily="18" charset="0"/>
              </a:rPr>
              <a:t> Impressions of Writing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Time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Emotional Capacity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Openness to writing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Apprehensions about writing </a:t>
            </a:r>
          </a:p>
          <a:p>
            <a:pPr marR="0" lvl="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Work Sans" pitchFamily="2" charset="0"/>
                <a:ea typeface="Calibri" panose="020F0502020204030204" pitchFamily="34" charset="0"/>
                <a:cs typeface="Times New Roman" panose="02020603050405020304" pitchFamily="18" charset="0"/>
              </a:rPr>
              <a:t>Timing of Writing Sessions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Spouse occupied, during respite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Energy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Stress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3" name="TextBox 12">
            <a:extLst>
              <a:ext uri="{FF2B5EF4-FFF2-40B4-BE49-F238E27FC236}">
                <a16:creationId xmlns:a16="http://schemas.microsoft.com/office/drawing/2014/main" id="{7B511254-6047-4909-9A7D-D297845AB11F}"/>
              </a:ext>
            </a:extLst>
          </p:cNvPr>
          <p:cNvSpPr txBox="1"/>
          <p:nvPr/>
        </p:nvSpPr>
        <p:spPr>
          <a:xfrm>
            <a:off x="5719572" y="1978459"/>
            <a:ext cx="7854696" cy="3139321"/>
          </a:xfrm>
          <a:prstGeom prst="rect">
            <a:avLst/>
          </a:prstGeom>
          <a:noFill/>
        </p:spPr>
        <p:txBody>
          <a:bodyPr wrap="square">
            <a:spAutoFit/>
          </a:bodyPr>
          <a:lstStyle/>
          <a:p>
            <a:pPr marL="0" marR="0">
              <a:spcBef>
                <a:spcPts val="0"/>
              </a:spcBef>
              <a:spcAft>
                <a:spcPts val="0"/>
              </a:spcAft>
            </a:pPr>
            <a:r>
              <a:rPr lang="en-US" sz="1800" dirty="0">
                <a:effectLst/>
                <a:latin typeface="Work Sans" pitchFamily="2" charset="0"/>
                <a:ea typeface="Calibri" panose="020F0502020204030204" pitchFamily="34" charset="0"/>
                <a:cs typeface="Times New Roman" panose="02020603050405020304" pitchFamily="18" charset="0"/>
              </a:rPr>
              <a:t>Modality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Privacy + Security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Speed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Accessibility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Work Sans" pitchFamily="2"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Work Sans" pitchFamily="2" charset="0"/>
                <a:ea typeface="Calibri" panose="020F0502020204030204" pitchFamily="34" charset="0"/>
                <a:cs typeface="Times New Roman" panose="02020603050405020304" pitchFamily="18" charset="0"/>
              </a:rPr>
              <a:t>Motivations for Writing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Release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Form of Support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Reference Point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Desire for Positivity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Calibri" panose="020F0502020204030204" pitchFamily="34" charset="0"/>
              <a:buChar char="-"/>
            </a:pPr>
            <a:r>
              <a:rPr lang="en-US" sz="1800" dirty="0">
                <a:effectLst/>
                <a:latin typeface="Work Sans" pitchFamily="2" charset="0"/>
                <a:ea typeface="Calibri" panose="020F0502020204030204" pitchFamily="34" charset="0"/>
                <a:cs typeface="Times New Roman" panose="02020603050405020304" pitchFamily="18" charset="0"/>
              </a:rPr>
              <a:t>Helps Communicate with Others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8803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fade">
                                      <p:cBhvr>
                                        <p:cTn id="10" dur="500"/>
                                        <p:tgtEl>
                                          <p:spTgt spid="10">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500"/>
                                        <p:tgtEl>
                                          <p:spTgt spid="10">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fade">
                                      <p:cBhvr>
                                        <p:cTn id="16" dur="500"/>
                                        <p:tgtEl>
                                          <p:spTgt spid="10">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fade">
                                      <p:cBhvr>
                                        <p:cTn id="19" dur="500"/>
                                        <p:tgtEl>
                                          <p:spTgt spid="1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xEl>
                                              <p:pRg st="6" end="6"/>
                                            </p:txEl>
                                          </p:spTgt>
                                        </p:tgtEl>
                                        <p:attrNameLst>
                                          <p:attrName>style.visibility</p:attrName>
                                        </p:attrNameLst>
                                      </p:cBhvr>
                                      <p:to>
                                        <p:strVal val="visible"/>
                                      </p:to>
                                    </p:set>
                                    <p:animEffect transition="in" filter="fade">
                                      <p:cBhvr>
                                        <p:cTn id="24" dur="500"/>
                                        <p:tgtEl>
                                          <p:spTgt spid="10">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xEl>
                                              <p:pRg st="7" end="7"/>
                                            </p:txEl>
                                          </p:spTgt>
                                        </p:tgtEl>
                                        <p:attrNameLst>
                                          <p:attrName>style.visibility</p:attrName>
                                        </p:attrNameLst>
                                      </p:cBhvr>
                                      <p:to>
                                        <p:strVal val="visible"/>
                                      </p:to>
                                    </p:set>
                                    <p:animEffect transition="in" filter="fade">
                                      <p:cBhvr>
                                        <p:cTn id="27" dur="500"/>
                                        <p:tgtEl>
                                          <p:spTgt spid="10">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xEl>
                                              <p:pRg st="8" end="8"/>
                                            </p:txEl>
                                          </p:spTgt>
                                        </p:tgtEl>
                                        <p:attrNameLst>
                                          <p:attrName>style.visibility</p:attrName>
                                        </p:attrNameLst>
                                      </p:cBhvr>
                                      <p:to>
                                        <p:strVal val="visible"/>
                                      </p:to>
                                    </p:set>
                                    <p:animEffect transition="in" filter="fade">
                                      <p:cBhvr>
                                        <p:cTn id="30" dur="500"/>
                                        <p:tgtEl>
                                          <p:spTgt spid="10">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0">
                                            <p:txEl>
                                              <p:pRg st="9" end="9"/>
                                            </p:txEl>
                                          </p:spTgt>
                                        </p:tgtEl>
                                        <p:attrNameLst>
                                          <p:attrName>style.visibility</p:attrName>
                                        </p:attrNameLst>
                                      </p:cBhvr>
                                      <p:to>
                                        <p:strVal val="visible"/>
                                      </p:to>
                                    </p:set>
                                    <p:animEffect transition="in" filter="fade">
                                      <p:cBhvr>
                                        <p:cTn id="33" dur="500"/>
                                        <p:tgtEl>
                                          <p:spTgt spid="10">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xEl>
                                              <p:pRg st="0" end="0"/>
                                            </p:txEl>
                                          </p:spTgt>
                                        </p:tgtEl>
                                        <p:attrNameLst>
                                          <p:attrName>style.visibility</p:attrName>
                                        </p:attrNameLst>
                                      </p:cBhvr>
                                      <p:to>
                                        <p:strVal val="visible"/>
                                      </p:to>
                                    </p:set>
                                    <p:animEffect transition="in" filter="fade">
                                      <p:cBhvr>
                                        <p:cTn id="38" dur="500"/>
                                        <p:tgtEl>
                                          <p:spTgt spid="13">
                                            <p:txEl>
                                              <p:pRg st="0" end="0"/>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xEl>
                                              <p:pRg st="1" end="1"/>
                                            </p:txEl>
                                          </p:spTgt>
                                        </p:tgtEl>
                                        <p:attrNameLst>
                                          <p:attrName>style.visibility</p:attrName>
                                        </p:attrNameLst>
                                      </p:cBhvr>
                                      <p:to>
                                        <p:strVal val="visible"/>
                                      </p:to>
                                    </p:set>
                                    <p:animEffect transition="in" filter="fade">
                                      <p:cBhvr>
                                        <p:cTn id="41" dur="500"/>
                                        <p:tgtEl>
                                          <p:spTgt spid="13">
                                            <p:txEl>
                                              <p:pRg st="1" end="1"/>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3">
                                            <p:txEl>
                                              <p:pRg st="2" end="2"/>
                                            </p:txEl>
                                          </p:spTgt>
                                        </p:tgtEl>
                                        <p:attrNameLst>
                                          <p:attrName>style.visibility</p:attrName>
                                        </p:attrNameLst>
                                      </p:cBhvr>
                                      <p:to>
                                        <p:strVal val="visible"/>
                                      </p:to>
                                    </p:set>
                                    <p:animEffect transition="in" filter="fade">
                                      <p:cBhvr>
                                        <p:cTn id="44" dur="500"/>
                                        <p:tgtEl>
                                          <p:spTgt spid="13">
                                            <p:txEl>
                                              <p:pRg st="2" end="2"/>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3">
                                            <p:txEl>
                                              <p:pRg st="3" end="3"/>
                                            </p:txEl>
                                          </p:spTgt>
                                        </p:tgtEl>
                                        <p:attrNameLst>
                                          <p:attrName>style.visibility</p:attrName>
                                        </p:attrNameLst>
                                      </p:cBhvr>
                                      <p:to>
                                        <p:strVal val="visible"/>
                                      </p:to>
                                    </p:set>
                                    <p:animEffect transition="in" filter="fade">
                                      <p:cBhvr>
                                        <p:cTn id="47" dur="500"/>
                                        <p:tgtEl>
                                          <p:spTgt spid="13">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3">
                                            <p:txEl>
                                              <p:pRg st="5" end="5"/>
                                            </p:txEl>
                                          </p:spTgt>
                                        </p:tgtEl>
                                        <p:attrNameLst>
                                          <p:attrName>style.visibility</p:attrName>
                                        </p:attrNameLst>
                                      </p:cBhvr>
                                      <p:to>
                                        <p:strVal val="visible"/>
                                      </p:to>
                                    </p:set>
                                    <p:animEffect transition="in" filter="fade">
                                      <p:cBhvr>
                                        <p:cTn id="52" dur="500"/>
                                        <p:tgtEl>
                                          <p:spTgt spid="13">
                                            <p:txEl>
                                              <p:pRg st="5" end="5"/>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13">
                                            <p:txEl>
                                              <p:pRg st="6" end="6"/>
                                            </p:txEl>
                                          </p:spTgt>
                                        </p:tgtEl>
                                        <p:attrNameLst>
                                          <p:attrName>style.visibility</p:attrName>
                                        </p:attrNameLst>
                                      </p:cBhvr>
                                      <p:to>
                                        <p:strVal val="visible"/>
                                      </p:to>
                                    </p:set>
                                    <p:animEffect transition="in" filter="fade">
                                      <p:cBhvr>
                                        <p:cTn id="55" dur="500"/>
                                        <p:tgtEl>
                                          <p:spTgt spid="13">
                                            <p:txEl>
                                              <p:pRg st="6" end="6"/>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13">
                                            <p:txEl>
                                              <p:pRg st="7" end="7"/>
                                            </p:txEl>
                                          </p:spTgt>
                                        </p:tgtEl>
                                        <p:attrNameLst>
                                          <p:attrName>style.visibility</p:attrName>
                                        </p:attrNameLst>
                                      </p:cBhvr>
                                      <p:to>
                                        <p:strVal val="visible"/>
                                      </p:to>
                                    </p:set>
                                    <p:animEffect transition="in" filter="fade">
                                      <p:cBhvr>
                                        <p:cTn id="58" dur="500"/>
                                        <p:tgtEl>
                                          <p:spTgt spid="13">
                                            <p:txEl>
                                              <p:pRg st="7" end="7"/>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13">
                                            <p:txEl>
                                              <p:pRg st="8" end="8"/>
                                            </p:txEl>
                                          </p:spTgt>
                                        </p:tgtEl>
                                        <p:attrNameLst>
                                          <p:attrName>style.visibility</p:attrName>
                                        </p:attrNameLst>
                                      </p:cBhvr>
                                      <p:to>
                                        <p:strVal val="visible"/>
                                      </p:to>
                                    </p:set>
                                    <p:animEffect transition="in" filter="fade">
                                      <p:cBhvr>
                                        <p:cTn id="61" dur="500"/>
                                        <p:tgtEl>
                                          <p:spTgt spid="13">
                                            <p:txEl>
                                              <p:pRg st="8" end="8"/>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xEl>
                                              <p:pRg st="9" end="9"/>
                                            </p:txEl>
                                          </p:spTgt>
                                        </p:tgtEl>
                                        <p:attrNameLst>
                                          <p:attrName>style.visibility</p:attrName>
                                        </p:attrNameLst>
                                      </p:cBhvr>
                                      <p:to>
                                        <p:strVal val="visible"/>
                                      </p:to>
                                    </p:set>
                                    <p:animEffect transition="in" filter="fade">
                                      <p:cBhvr>
                                        <p:cTn id="64" dur="500"/>
                                        <p:tgtEl>
                                          <p:spTgt spid="13">
                                            <p:txEl>
                                              <p:pRg st="9" end="9"/>
                                            </p:txEl>
                                          </p:spTgt>
                                        </p:tgtEl>
                                      </p:cBhvr>
                                    </p:animEffect>
                                  </p:childTnLst>
                                </p:cTn>
                              </p:par>
                              <p:par>
                                <p:cTn id="65" presetID="10" presetClass="entr" presetSubtype="0" fill="hold" nodeType="withEffect">
                                  <p:stCondLst>
                                    <p:cond delay="0"/>
                                  </p:stCondLst>
                                  <p:childTnLst>
                                    <p:set>
                                      <p:cBhvr>
                                        <p:cTn id="66" dur="1" fill="hold">
                                          <p:stCondLst>
                                            <p:cond delay="0"/>
                                          </p:stCondLst>
                                        </p:cTn>
                                        <p:tgtEl>
                                          <p:spTgt spid="13">
                                            <p:txEl>
                                              <p:pRg st="10" end="10"/>
                                            </p:txEl>
                                          </p:spTgt>
                                        </p:tgtEl>
                                        <p:attrNameLst>
                                          <p:attrName>style.visibility</p:attrName>
                                        </p:attrNameLst>
                                      </p:cBhvr>
                                      <p:to>
                                        <p:strVal val="visible"/>
                                      </p:to>
                                    </p:set>
                                    <p:animEffect transition="in" filter="fade">
                                      <p:cBhvr>
                                        <p:cTn id="67" dur="500"/>
                                        <p:tgtEl>
                                          <p:spTgt spid="1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8198874" cy="1569660"/>
          </a:xfrm>
          <a:prstGeom prst="rect">
            <a:avLst/>
          </a:prstGeom>
          <a:noFill/>
        </p:spPr>
        <p:txBody>
          <a:bodyPr wrap="square">
            <a:spAutoFit/>
          </a:bodyPr>
          <a:lstStyle/>
          <a:p>
            <a:r>
              <a:rPr lang="en-US" sz="3200" dirty="0">
                <a:solidFill>
                  <a:srgbClr val="E0573F"/>
                </a:solidFill>
                <a:latin typeface=""/>
              </a:rPr>
              <a:t>Goal: Design an intervention “product” that meets these caregivers’ needs</a:t>
            </a:r>
            <a:endParaRPr lang="en-US" sz="3200" i="1" dirty="0">
              <a:solidFill>
                <a:srgbClr val="E0573F"/>
              </a:solidFill>
              <a:latin typeface=""/>
            </a:endParaRPr>
          </a:p>
          <a:p>
            <a:endParaRPr lang="en-US" sz="3200" dirty="0">
              <a:solidFill>
                <a:srgbClr val="E0573F"/>
              </a:solidFill>
              <a:latin typeface=""/>
            </a:endParaRPr>
          </a:p>
        </p:txBody>
      </p:sp>
      <p:pic>
        <p:nvPicPr>
          <p:cNvPr id="5" name="Picture 4" descr="A person smiling at camera&#10;&#10;Description automatically generated">
            <a:extLst>
              <a:ext uri="{FF2B5EF4-FFF2-40B4-BE49-F238E27FC236}">
                <a16:creationId xmlns:a16="http://schemas.microsoft.com/office/drawing/2014/main" id="{F9FE109F-2D3A-0855-3E80-595A44D79021}"/>
              </a:ext>
            </a:extLst>
          </p:cNvPr>
          <p:cNvPicPr>
            <a:picLocks noChangeAspect="1"/>
          </p:cNvPicPr>
          <p:nvPr/>
        </p:nvPicPr>
        <p:blipFill>
          <a:blip r:embed="rId3"/>
          <a:stretch>
            <a:fillRect/>
          </a:stretch>
        </p:blipFill>
        <p:spPr>
          <a:xfrm>
            <a:off x="8980265" y="254150"/>
            <a:ext cx="1115234" cy="1310066"/>
          </a:xfrm>
          <a:prstGeom prst="rect">
            <a:avLst/>
          </a:prstGeom>
          <a:ln w="19050">
            <a:solidFill>
              <a:srgbClr val="00ABAD"/>
            </a:solidFill>
          </a:ln>
        </p:spPr>
      </p:pic>
      <p:pic>
        <p:nvPicPr>
          <p:cNvPr id="13" name="Picture 12">
            <a:extLst>
              <a:ext uri="{FF2B5EF4-FFF2-40B4-BE49-F238E27FC236}">
                <a16:creationId xmlns:a16="http://schemas.microsoft.com/office/drawing/2014/main" id="{426E018C-5743-105C-0774-FD36BE9AA015}"/>
              </a:ext>
            </a:extLst>
          </p:cNvPr>
          <p:cNvPicPr>
            <a:picLocks noChangeAspect="1"/>
          </p:cNvPicPr>
          <p:nvPr/>
        </p:nvPicPr>
        <p:blipFill>
          <a:blip r:embed="rId4"/>
          <a:stretch>
            <a:fillRect/>
          </a:stretch>
        </p:blipFill>
        <p:spPr>
          <a:xfrm>
            <a:off x="660870" y="1801851"/>
            <a:ext cx="2271368" cy="4556461"/>
          </a:xfrm>
          <a:prstGeom prst="rect">
            <a:avLst/>
          </a:prstGeom>
        </p:spPr>
      </p:pic>
      <p:pic>
        <p:nvPicPr>
          <p:cNvPr id="15" name="Picture 14">
            <a:extLst>
              <a:ext uri="{FF2B5EF4-FFF2-40B4-BE49-F238E27FC236}">
                <a16:creationId xmlns:a16="http://schemas.microsoft.com/office/drawing/2014/main" id="{FDCECBE3-A27B-0CC0-72DA-515F8908FC0E}"/>
              </a:ext>
            </a:extLst>
          </p:cNvPr>
          <p:cNvPicPr>
            <a:picLocks noChangeAspect="1"/>
          </p:cNvPicPr>
          <p:nvPr/>
        </p:nvPicPr>
        <p:blipFill>
          <a:blip r:embed="rId5"/>
          <a:stretch>
            <a:fillRect/>
          </a:stretch>
        </p:blipFill>
        <p:spPr>
          <a:xfrm>
            <a:off x="3324273" y="1816996"/>
            <a:ext cx="2271368" cy="4577361"/>
          </a:xfrm>
          <a:prstGeom prst="rect">
            <a:avLst/>
          </a:prstGeom>
        </p:spPr>
      </p:pic>
      <p:pic>
        <p:nvPicPr>
          <p:cNvPr id="17" name="Picture 16">
            <a:extLst>
              <a:ext uri="{FF2B5EF4-FFF2-40B4-BE49-F238E27FC236}">
                <a16:creationId xmlns:a16="http://schemas.microsoft.com/office/drawing/2014/main" id="{87A73BDF-613D-FE66-DC7E-475042D3EEB6}"/>
              </a:ext>
            </a:extLst>
          </p:cNvPr>
          <p:cNvPicPr>
            <a:picLocks noChangeAspect="1"/>
          </p:cNvPicPr>
          <p:nvPr/>
        </p:nvPicPr>
        <p:blipFill>
          <a:blip r:embed="rId6"/>
          <a:stretch>
            <a:fillRect/>
          </a:stretch>
        </p:blipFill>
        <p:spPr>
          <a:xfrm>
            <a:off x="8778992" y="1809754"/>
            <a:ext cx="2226933" cy="4564521"/>
          </a:xfrm>
          <a:prstGeom prst="rect">
            <a:avLst/>
          </a:prstGeom>
        </p:spPr>
      </p:pic>
      <p:pic>
        <p:nvPicPr>
          <p:cNvPr id="19" name="Picture 18">
            <a:extLst>
              <a:ext uri="{FF2B5EF4-FFF2-40B4-BE49-F238E27FC236}">
                <a16:creationId xmlns:a16="http://schemas.microsoft.com/office/drawing/2014/main" id="{A8EE0E4B-361E-9212-2C8D-4EBE1EF2CEB7}"/>
              </a:ext>
            </a:extLst>
          </p:cNvPr>
          <p:cNvPicPr>
            <a:picLocks noChangeAspect="1"/>
          </p:cNvPicPr>
          <p:nvPr/>
        </p:nvPicPr>
        <p:blipFill>
          <a:blip r:embed="rId7"/>
          <a:stretch>
            <a:fillRect/>
          </a:stretch>
        </p:blipFill>
        <p:spPr>
          <a:xfrm>
            <a:off x="6096000" y="1816996"/>
            <a:ext cx="2247582" cy="4556460"/>
          </a:xfrm>
          <a:prstGeom prst="rect">
            <a:avLst/>
          </a:prstGeom>
        </p:spPr>
      </p:pic>
    </p:spTree>
    <p:extLst>
      <p:ext uri="{BB962C8B-B14F-4D97-AF65-F5344CB8AC3E}">
        <p14:creationId xmlns:p14="http://schemas.microsoft.com/office/powerpoint/2010/main" val="979383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14" name="TextBox 13">
            <a:extLst>
              <a:ext uri="{FF2B5EF4-FFF2-40B4-BE49-F238E27FC236}">
                <a16:creationId xmlns:a16="http://schemas.microsoft.com/office/drawing/2014/main" id="{B0F1091C-8EA4-4920-8FD4-EC534BA3EF05}"/>
              </a:ext>
            </a:extLst>
          </p:cNvPr>
          <p:cNvSpPr txBox="1"/>
          <p:nvPr/>
        </p:nvSpPr>
        <p:spPr>
          <a:xfrm>
            <a:off x="900332" y="413113"/>
            <a:ext cx="8693834" cy="707886"/>
          </a:xfrm>
          <a:prstGeom prst="rect">
            <a:avLst/>
          </a:prstGeom>
          <a:noFill/>
        </p:spPr>
        <p:txBody>
          <a:bodyPr wrap="square">
            <a:spAutoFit/>
          </a:bodyPr>
          <a:lstStyle/>
          <a:p>
            <a:r>
              <a:rPr lang="en-US" sz="2000" i="1" dirty="0">
                <a:solidFill>
                  <a:schemeClr val="bg2">
                    <a:lumMod val="50000"/>
                  </a:schemeClr>
                </a:solidFill>
              </a:rPr>
              <a:t>How can we tailor an expressive writing intervention for the stressful contexts of caregiving, using a grief-informed approach?</a:t>
            </a:r>
          </a:p>
        </p:txBody>
      </p:sp>
      <p:pic>
        <p:nvPicPr>
          <p:cNvPr id="5" name="Picture 4">
            <a:extLst>
              <a:ext uri="{FF2B5EF4-FFF2-40B4-BE49-F238E27FC236}">
                <a16:creationId xmlns:a16="http://schemas.microsoft.com/office/drawing/2014/main" id="{853E9A41-800B-4384-909C-96B757BCB435}"/>
              </a:ext>
            </a:extLst>
          </p:cNvPr>
          <p:cNvPicPr>
            <a:picLocks noChangeAspect="1"/>
          </p:cNvPicPr>
          <p:nvPr/>
        </p:nvPicPr>
        <p:blipFill>
          <a:blip r:embed="rId3"/>
          <a:stretch>
            <a:fillRect/>
          </a:stretch>
        </p:blipFill>
        <p:spPr>
          <a:xfrm>
            <a:off x="2916883" y="1570493"/>
            <a:ext cx="5546409" cy="4787819"/>
          </a:xfrm>
          <a:prstGeom prst="rect">
            <a:avLst/>
          </a:prstGeom>
        </p:spPr>
      </p:pic>
    </p:spTree>
    <p:extLst>
      <p:ext uri="{BB962C8B-B14F-4D97-AF65-F5344CB8AC3E}">
        <p14:creationId xmlns:p14="http://schemas.microsoft.com/office/powerpoint/2010/main" val="3327279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14" name="TextBox 13">
            <a:extLst>
              <a:ext uri="{FF2B5EF4-FFF2-40B4-BE49-F238E27FC236}">
                <a16:creationId xmlns:a16="http://schemas.microsoft.com/office/drawing/2014/main" id="{B0F1091C-8EA4-4920-8FD4-EC534BA3EF05}"/>
              </a:ext>
            </a:extLst>
          </p:cNvPr>
          <p:cNvSpPr txBox="1"/>
          <p:nvPr/>
        </p:nvSpPr>
        <p:spPr>
          <a:xfrm>
            <a:off x="900332" y="413113"/>
            <a:ext cx="8693834" cy="707886"/>
          </a:xfrm>
          <a:prstGeom prst="rect">
            <a:avLst/>
          </a:prstGeom>
          <a:noFill/>
        </p:spPr>
        <p:txBody>
          <a:bodyPr wrap="square">
            <a:spAutoFit/>
          </a:bodyPr>
          <a:lstStyle/>
          <a:p>
            <a:r>
              <a:rPr lang="en-US" sz="2000" i="1" dirty="0">
                <a:solidFill>
                  <a:schemeClr val="bg2">
                    <a:lumMod val="50000"/>
                  </a:schemeClr>
                </a:solidFill>
              </a:rPr>
              <a:t>How can we tailor an expressive writing intervention for the stressful contexts of caregiving, using a grief-informed approach?</a:t>
            </a:r>
          </a:p>
        </p:txBody>
      </p:sp>
      <p:sp>
        <p:nvSpPr>
          <p:cNvPr id="20" name="TextBox 19">
            <a:extLst>
              <a:ext uri="{FF2B5EF4-FFF2-40B4-BE49-F238E27FC236}">
                <a16:creationId xmlns:a16="http://schemas.microsoft.com/office/drawing/2014/main" id="{9CC9A95C-4878-41E5-B9CD-8C1944066AB3}"/>
              </a:ext>
            </a:extLst>
          </p:cNvPr>
          <p:cNvSpPr txBox="1"/>
          <p:nvPr/>
        </p:nvSpPr>
        <p:spPr>
          <a:xfrm>
            <a:off x="3030957" y="1520507"/>
            <a:ext cx="6105378" cy="4729052"/>
          </a:xfrm>
          <a:prstGeom prst="rect">
            <a:avLst/>
          </a:prstGeom>
          <a:noFill/>
        </p:spPr>
        <p:txBody>
          <a:bodyPr wrap="square">
            <a:spAutoFit/>
          </a:bodyPr>
          <a:lstStyle/>
          <a:p>
            <a:pPr marL="0" marR="0" algn="ctr">
              <a:lnSpc>
                <a:spcPct val="107000"/>
              </a:lnSpc>
              <a:spcBef>
                <a:spcPts val="0"/>
              </a:spcBef>
              <a:spcAft>
                <a:spcPts val="800"/>
              </a:spcAft>
            </a:pPr>
            <a:r>
              <a:rPr lang="en-US" sz="1800" b="1" kern="100" dirty="0">
                <a:solidFill>
                  <a:srgbClr val="000000"/>
                </a:solidFill>
                <a:effectLst/>
                <a:latin typeface="Work Sans" pitchFamily="2" charset="0"/>
                <a:ea typeface="Times New Roman" panose="02020603050405020304" pitchFamily="18" charset="0"/>
                <a:cs typeface="Times New Roman" panose="02020603050405020304" pitchFamily="18" charset="0"/>
              </a:rPr>
              <a:t>Partner &amp; relationship legacy prompt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07000"/>
              </a:lnSpc>
              <a:spcBef>
                <a:spcPts val="0"/>
              </a:spcBef>
              <a:spcAft>
                <a:spcPts val="800"/>
              </a:spcAft>
            </a:pPr>
            <a:r>
              <a:rPr lang="en-US" sz="1800" kern="100" dirty="0">
                <a:solidFill>
                  <a:srgbClr val="000000"/>
                </a:solidFill>
                <a:effectLst/>
                <a:latin typeface="Work Sans" pitchFamily="2" charset="0"/>
                <a:ea typeface="Times New Roman" panose="02020603050405020304" pitchFamily="18" charset="0"/>
                <a:cs typeface="Times New Roman" panose="02020603050405020304" pitchFamily="18" charset="0"/>
              </a:rPr>
              <a:t>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solidFill>
                  <a:srgbClr val="000000"/>
                </a:solidFill>
                <a:effectLst/>
                <a:latin typeface="Work Sans" pitchFamily="2" charset="0"/>
                <a:ea typeface="Times New Roman" panose="02020603050405020304" pitchFamily="18" charset="0"/>
                <a:cs typeface="Times New Roman" panose="02020603050405020304" pitchFamily="18" charset="0"/>
              </a:rPr>
              <a:t>Many caregivers report concern about maintaining their partner’s dignity and/or legacy. In addition, many people want to hold on to the good memories they had with their partner before they were living with Alzheimer’s or a related dementia. What would the perfect legacy look like for you and your partner? For the next 15 minutes, write about how you want to remember your partner, and how you want your partner to be remembered by others. What do you hope others will remember about the two of you as a couple—for example, perhaps things you enjoyed doing, or things you accomplished together.</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054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14" name="TextBox 13">
            <a:extLst>
              <a:ext uri="{FF2B5EF4-FFF2-40B4-BE49-F238E27FC236}">
                <a16:creationId xmlns:a16="http://schemas.microsoft.com/office/drawing/2014/main" id="{B0F1091C-8EA4-4920-8FD4-EC534BA3EF05}"/>
              </a:ext>
            </a:extLst>
          </p:cNvPr>
          <p:cNvSpPr txBox="1"/>
          <p:nvPr/>
        </p:nvSpPr>
        <p:spPr>
          <a:xfrm>
            <a:off x="876269" y="771259"/>
            <a:ext cx="8693834" cy="584775"/>
          </a:xfrm>
          <a:prstGeom prst="rect">
            <a:avLst/>
          </a:prstGeom>
          <a:noFill/>
        </p:spPr>
        <p:txBody>
          <a:bodyPr wrap="square">
            <a:spAutoFit/>
          </a:bodyPr>
          <a:lstStyle/>
          <a:p>
            <a:r>
              <a:rPr lang="en-US" sz="3200" dirty="0">
                <a:solidFill>
                  <a:schemeClr val="bg2">
                    <a:lumMod val="50000"/>
                  </a:schemeClr>
                </a:solidFill>
              </a:rPr>
              <a:t>“Rules” of expressive writing</a:t>
            </a:r>
          </a:p>
        </p:txBody>
      </p:sp>
      <p:sp>
        <p:nvSpPr>
          <p:cNvPr id="20" name="TextBox 19">
            <a:extLst>
              <a:ext uri="{FF2B5EF4-FFF2-40B4-BE49-F238E27FC236}">
                <a16:creationId xmlns:a16="http://schemas.microsoft.com/office/drawing/2014/main" id="{9CC9A95C-4878-41E5-B9CD-8C1944066AB3}"/>
              </a:ext>
            </a:extLst>
          </p:cNvPr>
          <p:cNvSpPr txBox="1"/>
          <p:nvPr/>
        </p:nvSpPr>
        <p:spPr>
          <a:xfrm>
            <a:off x="2973138" y="2212380"/>
            <a:ext cx="6105378" cy="3743717"/>
          </a:xfrm>
          <a:prstGeom prst="rect">
            <a:avLst/>
          </a:prstGeom>
          <a:noFill/>
        </p:spPr>
        <p:txBody>
          <a:bodyPr wrap="square">
            <a:spAutoFit/>
          </a:bodyPr>
          <a:lstStyle/>
          <a:p>
            <a:pPr marL="285750" marR="0" indent="-285750">
              <a:lnSpc>
                <a:spcPct val="107000"/>
              </a:lnSpc>
              <a:spcBef>
                <a:spcPts val="0"/>
              </a:spcBef>
              <a:spcAft>
                <a:spcPts val="800"/>
              </a:spcAft>
              <a:buFont typeface="Arial" panose="020B0604020202020204" pitchFamily="34" charset="0"/>
              <a:buChar char="•"/>
            </a:pPr>
            <a:r>
              <a:rPr lang="en-US" sz="2400" b="1" kern="100" dirty="0">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Write for at least 15 minutes</a:t>
            </a:r>
          </a:p>
          <a:p>
            <a:pPr marL="285750" marR="0" indent="-285750">
              <a:lnSpc>
                <a:spcPct val="107000"/>
              </a:lnSpc>
              <a:spcBef>
                <a:spcPts val="0"/>
              </a:spcBef>
              <a:spcAft>
                <a:spcPts val="800"/>
              </a:spcAft>
              <a:buFont typeface="Arial" panose="020B0604020202020204" pitchFamily="34" charset="0"/>
              <a:buChar char="•"/>
            </a:pPr>
            <a:r>
              <a:rPr lang="en-US" sz="2000" b="1" kern="100" dirty="0">
                <a:solidFill>
                  <a:schemeClr val="tx1">
                    <a:lumMod val="50000"/>
                    <a:lumOff val="50000"/>
                  </a:schemeClr>
                </a:solidFill>
                <a:effectLst/>
                <a:latin typeface="Work Sans" pitchFamily="2" charset="0"/>
                <a:ea typeface="Calibri" panose="020F0502020204030204" pitchFamily="34" charset="0"/>
                <a:cs typeface="Times New Roman" panose="02020603050405020304" pitchFamily="18" charset="0"/>
              </a:rPr>
              <a:t>Don’t worry about spelling, punctuation, grammar, sentence structure, just keep writing!</a:t>
            </a:r>
          </a:p>
          <a:p>
            <a:pPr marL="285750" marR="0" indent="-285750">
              <a:lnSpc>
                <a:spcPct val="107000"/>
              </a:lnSpc>
              <a:spcBef>
                <a:spcPts val="0"/>
              </a:spcBef>
              <a:spcAft>
                <a:spcPts val="800"/>
              </a:spcAft>
              <a:buFont typeface="Arial" panose="020B0604020202020204" pitchFamily="34" charset="0"/>
              <a:buChar char="•"/>
            </a:pPr>
            <a:r>
              <a:rPr lang="en-US" sz="2000" b="1" i="1" kern="100" dirty="0">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a:t>
            </a:r>
            <a:r>
              <a:rPr lang="en-US" sz="2000" b="1" i="1" kern="100" dirty="0" err="1">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leav</a:t>
            </a:r>
            <a:r>
              <a:rPr lang="en-US" sz="2000" b="1" i="1" kern="100" dirty="0">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a:t>
            </a:r>
            <a:r>
              <a:rPr lang="en-US" sz="2000" b="1" i="1" kern="100" dirty="0" err="1">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ing</a:t>
            </a:r>
            <a:r>
              <a:rPr lang="en-US" sz="2000" b="1" i="1" kern="100" dirty="0">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 all your thoughts and feelings on the page”</a:t>
            </a:r>
          </a:p>
          <a:p>
            <a:pPr marL="285750" marR="0" indent="-285750">
              <a:lnSpc>
                <a:spcPct val="107000"/>
              </a:lnSpc>
              <a:spcBef>
                <a:spcPts val="0"/>
              </a:spcBef>
              <a:spcAft>
                <a:spcPts val="800"/>
              </a:spcAft>
              <a:buFont typeface="Arial" panose="020B0604020202020204" pitchFamily="34" charset="0"/>
              <a:buChar char="•"/>
            </a:pPr>
            <a:r>
              <a:rPr lang="en-US" sz="2000" b="1" kern="100" dirty="0">
                <a:solidFill>
                  <a:schemeClr val="tx1">
                    <a:lumMod val="50000"/>
                    <a:lumOff val="50000"/>
                  </a:schemeClr>
                </a:solidFill>
                <a:latin typeface="Work Sans" pitchFamily="2" charset="0"/>
                <a:ea typeface="Calibri" panose="020F0502020204030204" pitchFamily="34" charset="0"/>
                <a:cs typeface="Times New Roman" panose="02020603050405020304" pitchFamily="18" charset="0"/>
              </a:rPr>
              <a:t>The “flip out” rule – if you find that writing about something is too much at the moment, write about something else instead</a:t>
            </a:r>
            <a:endParaRPr lang="en-US" sz="2000" kern="100" dirty="0">
              <a:solidFill>
                <a:schemeClr val="tx1">
                  <a:lumMod val="50000"/>
                  <a:lumOff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890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xEl>
                                              <p:pRg st="1" end="1"/>
                                            </p:txEl>
                                          </p:spTgt>
                                        </p:tgtEl>
                                        <p:attrNameLst>
                                          <p:attrName>style.visibility</p:attrName>
                                        </p:attrNameLst>
                                      </p:cBhvr>
                                      <p:to>
                                        <p:strVal val="visible"/>
                                      </p:to>
                                    </p:set>
                                    <p:animEffect transition="in" filter="fade">
                                      <p:cBhvr>
                                        <p:cTn id="12" dur="500"/>
                                        <p:tgtEl>
                                          <p:spTgt spid="2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Effect transition="in" filter="fade">
                                      <p:cBhvr>
                                        <p:cTn id="17" dur="500"/>
                                        <p:tgtEl>
                                          <p:spTgt spid="2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xEl>
                                              <p:pRg st="3" end="3"/>
                                            </p:txEl>
                                          </p:spTgt>
                                        </p:tgtEl>
                                        <p:attrNameLst>
                                          <p:attrName>style.visibility</p:attrName>
                                        </p:attrNameLst>
                                      </p:cBhvr>
                                      <p:to>
                                        <p:strVal val="visible"/>
                                      </p:to>
                                    </p:set>
                                    <p:animEffect transition="in" filter="fade">
                                      <p:cBhvr>
                                        <p:cTn id="22"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662609" y="357823"/>
            <a:ext cx="5433391" cy="1325563"/>
          </a:xfrm>
        </p:spPr>
        <p:txBody>
          <a:bodyPr/>
          <a:lstStyle/>
          <a:p>
            <a:r>
              <a:rPr lang="en-US" dirty="0">
                <a:solidFill>
                  <a:srgbClr val="00ABAE"/>
                </a:solidFill>
              </a:rPr>
              <a:t>Now your turn!</a:t>
            </a:r>
          </a:p>
        </p:txBody>
      </p:sp>
    </p:spTree>
    <p:extLst>
      <p:ext uri="{BB962C8B-B14F-4D97-AF65-F5344CB8AC3E}">
        <p14:creationId xmlns:p14="http://schemas.microsoft.com/office/powerpoint/2010/main" val="1873936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D06E5DF-3973-CD2B-352E-2D7F8ED6F8A1}"/>
              </a:ext>
            </a:extLst>
          </p:cNvPr>
          <p:cNvSpPr>
            <a:spLocks noGrp="1"/>
          </p:cNvSpPr>
          <p:nvPr>
            <p:ph type="sldNum" sz="quarter" idx="12"/>
          </p:nvPr>
        </p:nvSpPr>
        <p:spPr/>
        <p:txBody>
          <a:bodyPr/>
          <a:lstStyle/>
          <a:p>
            <a:fld id="{5EA6D450-147E-4D9B-A86B-5837D6649C23}" type="slidenum">
              <a:rPr lang="en-US" smtClean="0"/>
              <a:t>18</a:t>
            </a:fld>
            <a:endParaRPr lang="en-US"/>
          </a:p>
        </p:txBody>
      </p:sp>
      <p:sp>
        <p:nvSpPr>
          <p:cNvPr id="6" name="TextBox 5">
            <a:extLst>
              <a:ext uri="{FF2B5EF4-FFF2-40B4-BE49-F238E27FC236}">
                <a16:creationId xmlns:a16="http://schemas.microsoft.com/office/drawing/2014/main" id="{061A288A-4CD3-C698-B8B7-72AFD0177A52}"/>
              </a:ext>
            </a:extLst>
          </p:cNvPr>
          <p:cNvSpPr txBox="1"/>
          <p:nvPr/>
        </p:nvSpPr>
        <p:spPr>
          <a:xfrm>
            <a:off x="1217194" y="933504"/>
            <a:ext cx="9757611" cy="4708981"/>
          </a:xfrm>
          <a:prstGeom prst="rect">
            <a:avLst/>
          </a:prstGeom>
          <a:noFill/>
        </p:spPr>
        <p:txBody>
          <a:bodyPr wrap="square">
            <a:spAutoFit/>
          </a:bodyPr>
          <a:lstStyle/>
          <a:p>
            <a:pPr marL="0" marR="0">
              <a:spcBef>
                <a:spcPts val="0"/>
              </a:spcBef>
              <a:spcAft>
                <a:spcPts val="0"/>
              </a:spcAft>
            </a:pPr>
            <a:r>
              <a:rPr lang="en-US" sz="2000" dirty="0">
                <a:effectLst/>
                <a:latin typeface="Work Sans" pitchFamily="2" charset="0"/>
                <a:ea typeface="Calibri" panose="020F0502020204030204" pitchFamily="34" charset="0"/>
              </a:rPr>
              <a:t>Take a moment to reflect back on your journey in this cross-training program over the past year. </a:t>
            </a:r>
            <a:r>
              <a:rPr lang="en-US" sz="2000" b="1" i="1" dirty="0">
                <a:effectLst/>
                <a:latin typeface="Work Sans" pitchFamily="2" charset="0"/>
                <a:ea typeface="Calibri" panose="020F0502020204030204" pitchFamily="34" charset="0"/>
              </a:rPr>
              <a:t>What are some areas of personal and/or professional growth you’ve experienced during this time? </a:t>
            </a:r>
            <a:r>
              <a:rPr lang="en-US" sz="2000" dirty="0">
                <a:effectLst/>
                <a:latin typeface="Work Sans" pitchFamily="2" charset="0"/>
                <a:ea typeface="Calibri" panose="020F0502020204030204" pitchFamily="34" charset="0"/>
              </a:rPr>
              <a:t>For example, you might reflect on any personal qualities or skills that you’ve developed.</a:t>
            </a:r>
            <a:endParaRPr lang="en-US" sz="20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000" dirty="0">
                <a:effectLst/>
                <a:latin typeface="Work Sans" pitchFamily="2" charset="0"/>
                <a:ea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000" dirty="0">
                <a:effectLst/>
                <a:latin typeface="Work Sans" pitchFamily="2" charset="0"/>
                <a:ea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000" b="1" i="1" dirty="0">
                <a:effectLst/>
                <a:latin typeface="Work Sans" pitchFamily="2" charset="0"/>
                <a:ea typeface="Calibri" panose="020F0502020204030204" pitchFamily="34" charset="0"/>
              </a:rPr>
              <a:t>Can you identify a time when overcame a significant challenge? </a:t>
            </a:r>
            <a:r>
              <a:rPr lang="en-US" sz="2000" dirty="0">
                <a:effectLst/>
                <a:latin typeface="Work Sans" pitchFamily="2" charset="0"/>
                <a:ea typeface="Calibri" panose="020F0502020204030204" pitchFamily="34" charset="0"/>
              </a:rPr>
              <a:t>Or, perhaps you still find yourself faced with a particular challenge. </a:t>
            </a:r>
            <a:r>
              <a:rPr lang="en-US" sz="2000" b="1" i="1" dirty="0">
                <a:effectLst/>
                <a:latin typeface="Work Sans" pitchFamily="2" charset="0"/>
                <a:ea typeface="Calibri" panose="020F0502020204030204" pitchFamily="34" charset="0"/>
              </a:rPr>
              <a:t>How has this experience shaped your confidence? </a:t>
            </a:r>
            <a:endParaRPr lang="en-US" sz="2000" b="1" i="1"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000" dirty="0">
                <a:effectLst/>
                <a:latin typeface="Work Sans" pitchFamily="2" charset="0"/>
                <a:ea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000" dirty="0">
                <a:effectLst/>
                <a:latin typeface="Work Sans" pitchFamily="2" charset="0"/>
                <a:ea typeface="Calibri" panose="020F0502020204030204" pitchFamily="34" charset="0"/>
              </a:rPr>
              <a:t> </a:t>
            </a:r>
            <a:endParaRPr lang="en-US" sz="20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2000" dirty="0">
                <a:effectLst/>
                <a:latin typeface="Work Sans" pitchFamily="2" charset="0"/>
                <a:ea typeface="Calibri" panose="020F0502020204030204" pitchFamily="34" charset="0"/>
              </a:rPr>
              <a:t>How has the process of learning to conduct research changed your </a:t>
            </a:r>
            <a:r>
              <a:rPr lang="en-US" sz="2000" b="1" i="1" dirty="0">
                <a:effectLst/>
                <a:latin typeface="Work Sans" pitchFamily="2" charset="0"/>
                <a:ea typeface="Calibri" panose="020F0502020204030204" pitchFamily="34" charset="0"/>
              </a:rPr>
              <a:t>perspective of psychology</a:t>
            </a:r>
            <a:r>
              <a:rPr lang="en-US" sz="2000" dirty="0">
                <a:effectLst/>
                <a:latin typeface="Work Sans" pitchFamily="2" charset="0"/>
                <a:ea typeface="Calibri" panose="020F0502020204030204" pitchFamily="34" charset="0"/>
              </a:rPr>
              <a:t>? How have these training experiences changed your </a:t>
            </a:r>
            <a:r>
              <a:rPr lang="en-US" sz="2000" b="1" i="1" dirty="0">
                <a:effectLst/>
                <a:latin typeface="Work Sans" pitchFamily="2" charset="0"/>
                <a:ea typeface="Calibri" panose="020F0502020204030204" pitchFamily="34" charset="0"/>
              </a:rPr>
              <a:t>perspective of your own field </a:t>
            </a:r>
            <a:r>
              <a:rPr lang="en-US" sz="2000" dirty="0">
                <a:effectLst/>
                <a:latin typeface="Work Sans" pitchFamily="2" charset="0"/>
                <a:ea typeface="Calibri" panose="020F0502020204030204" pitchFamily="34" charset="0"/>
              </a:rPr>
              <a:t>and the problems you are trying to solve, within it? </a:t>
            </a:r>
            <a:endParaRPr lang="en-US" sz="20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011996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6" end="6"/>
                                            </p:txEl>
                                          </p:spTgt>
                                        </p:tgtEl>
                                        <p:attrNameLst>
                                          <p:attrName>style.visibility</p:attrName>
                                        </p:attrNameLst>
                                      </p:cBhvr>
                                      <p:to>
                                        <p:strVal val="visible"/>
                                      </p:to>
                                    </p:set>
                                    <p:animEffect transition="in" filter="fade">
                                      <p:cBhvr>
                                        <p:cTn id="20"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1035588" y="791040"/>
            <a:ext cx="6929317" cy="1325563"/>
          </a:xfrm>
        </p:spPr>
        <p:txBody>
          <a:bodyPr/>
          <a:lstStyle/>
          <a:p>
            <a:r>
              <a:rPr lang="en-US" dirty="0">
                <a:solidFill>
                  <a:srgbClr val="00ABAE"/>
                </a:solidFill>
              </a:rPr>
              <a:t>Analyzing Expressive Writing-related Data</a:t>
            </a:r>
          </a:p>
        </p:txBody>
      </p:sp>
    </p:spTree>
    <p:extLst>
      <p:ext uri="{BB962C8B-B14F-4D97-AF65-F5344CB8AC3E}">
        <p14:creationId xmlns:p14="http://schemas.microsoft.com/office/powerpoint/2010/main" val="3912091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95B65-4991-D8D2-D3B3-ADDB1E98797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1BB291C6-907D-3658-F0DA-7F32D1E6886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85A0AA0-A960-68CE-0D22-C2FB43A1FC6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4EAC478-95F1-28C5-68ED-CF7CA2C22756}"/>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AD882B4-45A3-E93E-6B51-6269BF734432}"/>
              </a:ext>
            </a:extLst>
          </p:cNvPr>
          <p:cNvPicPr>
            <a:picLocks noChangeAspect="1"/>
          </p:cNvPicPr>
          <p:nvPr/>
        </p:nvPicPr>
        <p:blipFill>
          <a:blip r:embed="rId2"/>
          <a:stretch>
            <a:fillRect/>
          </a:stretch>
        </p:blipFill>
        <p:spPr>
          <a:xfrm>
            <a:off x="4750784" y="284533"/>
            <a:ext cx="2299721" cy="1940358"/>
          </a:xfrm>
          <a:prstGeom prst="rect">
            <a:avLst/>
          </a:prstGeom>
        </p:spPr>
      </p:pic>
      <p:sp>
        <p:nvSpPr>
          <p:cNvPr id="15" name="TextBox 14">
            <a:extLst>
              <a:ext uri="{FF2B5EF4-FFF2-40B4-BE49-F238E27FC236}">
                <a16:creationId xmlns:a16="http://schemas.microsoft.com/office/drawing/2014/main" id="{D963E521-70CA-59E4-9276-63893317FF1A}"/>
              </a:ext>
            </a:extLst>
          </p:cNvPr>
          <p:cNvSpPr txBox="1"/>
          <p:nvPr/>
        </p:nvSpPr>
        <p:spPr>
          <a:xfrm>
            <a:off x="2382440" y="2615267"/>
            <a:ext cx="7427119" cy="3293209"/>
          </a:xfrm>
          <a:prstGeom prst="rect">
            <a:avLst/>
          </a:prstGeom>
          <a:noFill/>
        </p:spPr>
        <p:txBody>
          <a:bodyPr wrap="square">
            <a:spAutoFit/>
          </a:bodyPr>
          <a:lstStyle/>
          <a:p>
            <a:pPr marL="0" indent="0" algn="ctr">
              <a:buNone/>
            </a:pPr>
            <a:r>
              <a:rPr lang="en-US" sz="4400" dirty="0">
                <a:solidFill>
                  <a:schemeClr val="tx1">
                    <a:lumMod val="75000"/>
                    <a:lumOff val="25000"/>
                  </a:schemeClr>
                </a:solidFill>
              </a:rPr>
              <a:t>Expressive Writing:</a:t>
            </a:r>
          </a:p>
          <a:p>
            <a:pPr marL="0" indent="0" algn="ctr">
              <a:buNone/>
            </a:pPr>
            <a:r>
              <a:rPr lang="en-US" sz="4400" dirty="0">
                <a:solidFill>
                  <a:schemeClr val="tx1">
                    <a:lumMod val="75000"/>
                    <a:lumOff val="25000"/>
                  </a:schemeClr>
                </a:solidFill>
              </a:rPr>
              <a:t>In Research &amp; Practice</a:t>
            </a:r>
          </a:p>
          <a:p>
            <a:pPr marL="0" indent="0" algn="ctr">
              <a:buNone/>
            </a:pPr>
            <a:endParaRPr lang="en-US" dirty="0">
              <a:solidFill>
                <a:srgbClr val="00ABAE"/>
              </a:solidFill>
            </a:endParaRPr>
          </a:p>
          <a:p>
            <a:pPr marL="0" indent="0" algn="r">
              <a:buNone/>
            </a:pPr>
            <a:endParaRPr lang="en-US" b="1" dirty="0">
              <a:solidFill>
                <a:srgbClr val="00ABAE"/>
              </a:solidFill>
            </a:endParaRPr>
          </a:p>
          <a:p>
            <a:pPr marL="0" indent="0" algn="r">
              <a:buNone/>
            </a:pPr>
            <a:endParaRPr lang="en-US" b="1" dirty="0">
              <a:solidFill>
                <a:srgbClr val="00ABAE"/>
              </a:solidFill>
            </a:endParaRPr>
          </a:p>
          <a:p>
            <a:pPr marL="0" indent="0" algn="ctr">
              <a:buNone/>
            </a:pPr>
            <a:r>
              <a:rPr lang="en-US" sz="2400" b="1" dirty="0"/>
              <a:t>Dr. Angie LeRoy</a:t>
            </a:r>
          </a:p>
          <a:p>
            <a:pPr marL="0" indent="0" algn="ctr">
              <a:buNone/>
            </a:pPr>
            <a:endParaRPr lang="en-US" sz="2400" b="1" dirty="0"/>
          </a:p>
          <a:p>
            <a:pPr marL="0" indent="0" algn="ctr">
              <a:buNone/>
            </a:pPr>
            <a:r>
              <a:rPr lang="en-US" b="1" i="1" dirty="0">
                <a:solidFill>
                  <a:srgbClr val="E0563E"/>
                </a:solidFill>
              </a:rPr>
              <a:t>Cross-training Workshop 2024</a:t>
            </a:r>
          </a:p>
        </p:txBody>
      </p:sp>
    </p:spTree>
    <p:extLst>
      <p:ext uri="{BB962C8B-B14F-4D97-AF65-F5344CB8AC3E}">
        <p14:creationId xmlns:p14="http://schemas.microsoft.com/office/powerpoint/2010/main" val="2992318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95B65-4991-D8D2-D3B3-ADDB1E98797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1BB291C6-907D-3658-F0DA-7F32D1E6886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85A0AA0-A960-68CE-0D22-C2FB43A1FC6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4EAC478-95F1-28C5-68ED-CF7CA2C22756}"/>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AB52DFA-73E5-AD7E-FA3C-805927B0EC61}"/>
              </a:ext>
            </a:extLst>
          </p:cNvPr>
          <p:cNvSpPr txBox="1"/>
          <p:nvPr/>
        </p:nvSpPr>
        <p:spPr>
          <a:xfrm>
            <a:off x="2321718" y="666152"/>
            <a:ext cx="7427119" cy="1046440"/>
          </a:xfrm>
          <a:prstGeom prst="rect">
            <a:avLst/>
          </a:prstGeom>
          <a:noFill/>
        </p:spPr>
        <p:txBody>
          <a:bodyPr wrap="square">
            <a:spAutoFit/>
          </a:bodyPr>
          <a:lstStyle/>
          <a:p>
            <a:pPr marL="0" indent="0" algn="ctr">
              <a:buNone/>
            </a:pPr>
            <a:r>
              <a:rPr lang="en-US" sz="4400" dirty="0">
                <a:solidFill>
                  <a:schemeClr val="tx1">
                    <a:lumMod val="75000"/>
                    <a:lumOff val="25000"/>
                  </a:schemeClr>
                </a:solidFill>
              </a:rPr>
              <a:t>What’s my “why”?</a:t>
            </a:r>
          </a:p>
          <a:p>
            <a:pPr marL="0" indent="0" algn="ctr">
              <a:buNone/>
            </a:pPr>
            <a:endParaRPr lang="en-US" dirty="0">
              <a:solidFill>
                <a:srgbClr val="00ABAE"/>
              </a:solidFill>
            </a:endParaRPr>
          </a:p>
        </p:txBody>
      </p:sp>
      <p:sp>
        <p:nvSpPr>
          <p:cNvPr id="4" name="TextBox 3">
            <a:extLst>
              <a:ext uri="{FF2B5EF4-FFF2-40B4-BE49-F238E27FC236}">
                <a16:creationId xmlns:a16="http://schemas.microsoft.com/office/drawing/2014/main" id="{683A6ED2-E611-0FE1-9154-9742401C2BBB}"/>
              </a:ext>
            </a:extLst>
          </p:cNvPr>
          <p:cNvSpPr txBox="1"/>
          <p:nvPr/>
        </p:nvSpPr>
        <p:spPr>
          <a:xfrm>
            <a:off x="-3594277" y="2126866"/>
            <a:ext cx="2944572" cy="1477328"/>
          </a:xfrm>
          <a:prstGeom prst="rect">
            <a:avLst/>
          </a:prstGeom>
          <a:noFill/>
        </p:spPr>
        <p:txBody>
          <a:bodyPr wrap="square">
            <a:spAutoFit/>
          </a:bodyPr>
          <a:lstStyle/>
          <a:p>
            <a:r>
              <a:rPr lang="en-US" b="1" i="0" dirty="0">
                <a:solidFill>
                  <a:srgbClr val="000000"/>
                </a:solidFill>
                <a:effectLst/>
                <a:latin typeface="Arial" panose="020B0604020202020204" pitchFamily="34" charset="0"/>
              </a:rPr>
              <a:t>Health psychology </a:t>
            </a:r>
            <a:r>
              <a:rPr lang="en-US" b="0" i="0" dirty="0">
                <a:solidFill>
                  <a:srgbClr val="000000"/>
                </a:solidFill>
                <a:effectLst/>
                <a:latin typeface="Arial" panose="020B0604020202020204" pitchFamily="34" charset="0"/>
              </a:rPr>
              <a:t>is a branch of psychology that studies how </a:t>
            </a:r>
            <a:r>
              <a:rPr lang="en-US" b="1" i="0" dirty="0">
                <a:solidFill>
                  <a:srgbClr val="000000"/>
                </a:solidFill>
                <a:effectLst/>
                <a:latin typeface="Arial" panose="020B0604020202020204" pitchFamily="34" charset="0"/>
              </a:rPr>
              <a:t>mind and behavior</a:t>
            </a:r>
            <a:r>
              <a:rPr lang="en-US" b="0" i="0" dirty="0">
                <a:solidFill>
                  <a:srgbClr val="000000"/>
                </a:solidFill>
                <a:effectLst/>
                <a:latin typeface="Arial" panose="020B0604020202020204" pitchFamily="34" charset="0"/>
              </a:rPr>
              <a:t> affect health and illness</a:t>
            </a:r>
            <a:endParaRPr lang="en-US" dirty="0"/>
          </a:p>
        </p:txBody>
      </p:sp>
      <p:sp>
        <p:nvSpPr>
          <p:cNvPr id="5" name="TextBox 4">
            <a:extLst>
              <a:ext uri="{FF2B5EF4-FFF2-40B4-BE49-F238E27FC236}">
                <a16:creationId xmlns:a16="http://schemas.microsoft.com/office/drawing/2014/main" id="{E1788D5F-55B6-908E-5076-9B55791E28A1}"/>
              </a:ext>
            </a:extLst>
          </p:cNvPr>
          <p:cNvSpPr txBox="1"/>
          <p:nvPr/>
        </p:nvSpPr>
        <p:spPr>
          <a:xfrm>
            <a:off x="272339" y="2434799"/>
            <a:ext cx="7427119" cy="1046440"/>
          </a:xfrm>
          <a:prstGeom prst="rect">
            <a:avLst/>
          </a:prstGeom>
          <a:noFill/>
        </p:spPr>
        <p:txBody>
          <a:bodyPr wrap="square">
            <a:spAutoFit/>
          </a:bodyPr>
          <a:lstStyle/>
          <a:p>
            <a:pPr marL="0" indent="0" algn="ctr">
              <a:buNone/>
            </a:pPr>
            <a:r>
              <a:rPr lang="en-US" sz="4400" dirty="0">
                <a:solidFill>
                  <a:schemeClr val="tx1">
                    <a:lumMod val="50000"/>
                    <a:lumOff val="50000"/>
                  </a:schemeClr>
                </a:solidFill>
              </a:rPr>
              <a:t>To understand?</a:t>
            </a:r>
          </a:p>
          <a:p>
            <a:pPr marL="0" indent="0" algn="ctr">
              <a:buNone/>
            </a:pPr>
            <a:endParaRPr lang="en-US" dirty="0">
              <a:solidFill>
                <a:srgbClr val="00ABAE"/>
              </a:solidFill>
            </a:endParaRPr>
          </a:p>
        </p:txBody>
      </p:sp>
      <p:sp>
        <p:nvSpPr>
          <p:cNvPr id="6" name="TextBox 5">
            <a:extLst>
              <a:ext uri="{FF2B5EF4-FFF2-40B4-BE49-F238E27FC236}">
                <a16:creationId xmlns:a16="http://schemas.microsoft.com/office/drawing/2014/main" id="{E2E785BC-DFA6-E1D9-2EC5-2D0197F88C03}"/>
              </a:ext>
            </a:extLst>
          </p:cNvPr>
          <p:cNvSpPr txBox="1"/>
          <p:nvPr/>
        </p:nvSpPr>
        <p:spPr>
          <a:xfrm>
            <a:off x="1366272" y="4511604"/>
            <a:ext cx="7427119" cy="1046440"/>
          </a:xfrm>
          <a:prstGeom prst="rect">
            <a:avLst/>
          </a:prstGeom>
          <a:noFill/>
        </p:spPr>
        <p:txBody>
          <a:bodyPr wrap="square">
            <a:spAutoFit/>
          </a:bodyPr>
          <a:lstStyle/>
          <a:p>
            <a:pPr marL="0" indent="0" algn="ctr">
              <a:buNone/>
            </a:pPr>
            <a:r>
              <a:rPr lang="en-US" sz="4400" dirty="0">
                <a:solidFill>
                  <a:schemeClr val="tx1">
                    <a:lumMod val="50000"/>
                    <a:lumOff val="50000"/>
                  </a:schemeClr>
                </a:solidFill>
              </a:rPr>
              <a:t>To describe?</a:t>
            </a:r>
          </a:p>
          <a:p>
            <a:pPr marL="0" indent="0" algn="ctr">
              <a:buNone/>
            </a:pPr>
            <a:endParaRPr lang="en-US" dirty="0">
              <a:solidFill>
                <a:srgbClr val="00ABAE"/>
              </a:solidFill>
            </a:endParaRPr>
          </a:p>
        </p:txBody>
      </p:sp>
      <p:sp>
        <p:nvSpPr>
          <p:cNvPr id="10" name="TextBox 9">
            <a:extLst>
              <a:ext uri="{FF2B5EF4-FFF2-40B4-BE49-F238E27FC236}">
                <a16:creationId xmlns:a16="http://schemas.microsoft.com/office/drawing/2014/main" id="{6597CD1E-4DAE-716D-D581-6CFD23749FE4}"/>
              </a:ext>
            </a:extLst>
          </p:cNvPr>
          <p:cNvSpPr txBox="1"/>
          <p:nvPr/>
        </p:nvSpPr>
        <p:spPr>
          <a:xfrm>
            <a:off x="4907942" y="3087753"/>
            <a:ext cx="7427119" cy="1046440"/>
          </a:xfrm>
          <a:prstGeom prst="rect">
            <a:avLst/>
          </a:prstGeom>
          <a:noFill/>
        </p:spPr>
        <p:txBody>
          <a:bodyPr wrap="square">
            <a:spAutoFit/>
          </a:bodyPr>
          <a:lstStyle/>
          <a:p>
            <a:pPr marL="0" indent="0" algn="ctr">
              <a:buNone/>
            </a:pPr>
            <a:r>
              <a:rPr lang="en-US" sz="4400" dirty="0">
                <a:solidFill>
                  <a:schemeClr val="tx1">
                    <a:lumMod val="50000"/>
                    <a:lumOff val="50000"/>
                  </a:schemeClr>
                </a:solidFill>
              </a:rPr>
              <a:t>To help?</a:t>
            </a:r>
          </a:p>
          <a:p>
            <a:pPr marL="0" indent="0" algn="ctr">
              <a:buNone/>
            </a:pPr>
            <a:endParaRPr lang="en-US" dirty="0">
              <a:solidFill>
                <a:srgbClr val="00ABAE"/>
              </a:solidFill>
            </a:endParaRPr>
          </a:p>
        </p:txBody>
      </p:sp>
    </p:spTree>
    <p:extLst>
      <p:ext uri="{BB962C8B-B14F-4D97-AF65-F5344CB8AC3E}">
        <p14:creationId xmlns:p14="http://schemas.microsoft.com/office/powerpoint/2010/main" val="2591137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1035588" y="791040"/>
            <a:ext cx="6929317" cy="1325563"/>
          </a:xfrm>
        </p:spPr>
        <p:txBody>
          <a:bodyPr/>
          <a:lstStyle/>
          <a:p>
            <a:r>
              <a:rPr lang="en-US" dirty="0">
                <a:solidFill>
                  <a:srgbClr val="00ABAE"/>
                </a:solidFill>
              </a:rPr>
              <a:t>Analyzing Expressive Writing-related Data</a:t>
            </a:r>
          </a:p>
        </p:txBody>
      </p:sp>
      <p:sp>
        <p:nvSpPr>
          <p:cNvPr id="11" name="TextBox 10">
            <a:extLst>
              <a:ext uri="{FF2B5EF4-FFF2-40B4-BE49-F238E27FC236}">
                <a16:creationId xmlns:a16="http://schemas.microsoft.com/office/drawing/2014/main" id="{4BCB0672-8599-313F-FA89-369D2E1DADDA}"/>
              </a:ext>
            </a:extLst>
          </p:cNvPr>
          <p:cNvSpPr txBox="1"/>
          <p:nvPr/>
        </p:nvSpPr>
        <p:spPr>
          <a:xfrm>
            <a:off x="2382440" y="3051255"/>
            <a:ext cx="7427119" cy="1723549"/>
          </a:xfrm>
          <a:prstGeom prst="rect">
            <a:avLst/>
          </a:prstGeom>
          <a:noFill/>
        </p:spPr>
        <p:txBody>
          <a:bodyPr wrap="square">
            <a:spAutoFit/>
          </a:bodyPr>
          <a:lstStyle/>
          <a:p>
            <a:pPr marL="0" indent="0" algn="ctr">
              <a:buNone/>
            </a:pPr>
            <a:r>
              <a:rPr lang="en-US" sz="4400" dirty="0">
                <a:solidFill>
                  <a:schemeClr val="tx1">
                    <a:lumMod val="50000"/>
                    <a:lumOff val="50000"/>
                  </a:schemeClr>
                </a:solidFill>
              </a:rPr>
              <a:t>Does the act of writing improve people’s _____?</a:t>
            </a:r>
          </a:p>
          <a:p>
            <a:pPr marL="0" indent="0" algn="ctr">
              <a:buNone/>
            </a:pPr>
            <a:endParaRPr lang="en-US" dirty="0">
              <a:solidFill>
                <a:srgbClr val="00ABAE"/>
              </a:solidFill>
            </a:endParaRPr>
          </a:p>
        </p:txBody>
      </p:sp>
      <p:sp>
        <p:nvSpPr>
          <p:cNvPr id="12" name="TextBox 11">
            <a:extLst>
              <a:ext uri="{FF2B5EF4-FFF2-40B4-BE49-F238E27FC236}">
                <a16:creationId xmlns:a16="http://schemas.microsoft.com/office/drawing/2014/main" id="{66383BD3-C908-46C2-CF0A-C4C2633B14BF}"/>
              </a:ext>
            </a:extLst>
          </p:cNvPr>
          <p:cNvSpPr txBox="1"/>
          <p:nvPr/>
        </p:nvSpPr>
        <p:spPr>
          <a:xfrm>
            <a:off x="6604606" y="5640383"/>
            <a:ext cx="3107531" cy="923330"/>
          </a:xfrm>
          <a:prstGeom prst="rect">
            <a:avLst/>
          </a:prstGeom>
          <a:noFill/>
        </p:spPr>
        <p:txBody>
          <a:bodyPr wrap="square" rtlCol="0">
            <a:spAutoFit/>
          </a:bodyPr>
          <a:lstStyle/>
          <a:p>
            <a:pPr algn="ctr"/>
            <a:r>
              <a:rPr lang="en-US" dirty="0"/>
              <a:t>Scores on the Beck Depression Inventory </a:t>
            </a:r>
          </a:p>
          <a:p>
            <a:pPr algn="ctr"/>
            <a:r>
              <a:rPr lang="en-US" dirty="0"/>
              <a:t>(a self-report measure)</a:t>
            </a:r>
          </a:p>
        </p:txBody>
      </p:sp>
      <p:sp>
        <p:nvSpPr>
          <p:cNvPr id="13" name="Arrow: Right 12">
            <a:extLst>
              <a:ext uri="{FF2B5EF4-FFF2-40B4-BE49-F238E27FC236}">
                <a16:creationId xmlns:a16="http://schemas.microsoft.com/office/drawing/2014/main" id="{EE900697-84E6-C1D2-4DD8-54998F0875D2}"/>
              </a:ext>
            </a:extLst>
          </p:cNvPr>
          <p:cNvSpPr/>
          <p:nvPr/>
        </p:nvSpPr>
        <p:spPr>
          <a:xfrm rot="16200000">
            <a:off x="7656318" y="4501022"/>
            <a:ext cx="1004109" cy="915861"/>
          </a:xfrm>
          <a:prstGeom prst="right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437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D8BDB-5783-D3ED-D7E7-5ED2A8E1027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37B9C131-C304-7F1D-ECE4-07BB862957DC}"/>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932679BA-2299-53E4-ECDE-219F625FE75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A5F96A5-5DE7-3465-DECC-63C85E8C5BC7}"/>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199F064A-E9FB-1345-DBBF-1118CA815481}"/>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7E72713D-8EBF-FD9E-035B-CEB801E3D70F}"/>
              </a:ext>
            </a:extLst>
          </p:cNvPr>
          <p:cNvSpPr txBox="1"/>
          <p:nvPr/>
        </p:nvSpPr>
        <p:spPr>
          <a:xfrm>
            <a:off x="490202" y="638089"/>
            <a:ext cx="9661162" cy="584775"/>
          </a:xfrm>
          <a:prstGeom prst="rect">
            <a:avLst/>
          </a:prstGeom>
          <a:noFill/>
        </p:spPr>
        <p:txBody>
          <a:bodyPr wrap="square">
            <a:spAutoFit/>
          </a:bodyPr>
          <a:lstStyle/>
          <a:p>
            <a:r>
              <a:rPr lang="en-US" sz="3200" dirty="0">
                <a:solidFill>
                  <a:srgbClr val="E0573F"/>
                </a:solidFill>
                <a:latin typeface=""/>
              </a:rPr>
              <a:t>Can a writing intervention mitigate these effects?</a:t>
            </a:r>
          </a:p>
        </p:txBody>
      </p:sp>
      <p:pic>
        <p:nvPicPr>
          <p:cNvPr id="2" name="Picture 1">
            <a:extLst>
              <a:ext uri="{FF2B5EF4-FFF2-40B4-BE49-F238E27FC236}">
                <a16:creationId xmlns:a16="http://schemas.microsoft.com/office/drawing/2014/main" id="{5053BA49-D7BA-3A16-14C7-EE8BCFCE4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594" y="1779813"/>
            <a:ext cx="10213077" cy="4147710"/>
          </a:xfrm>
          <a:prstGeom prst="rect">
            <a:avLst/>
          </a:prstGeom>
        </p:spPr>
      </p:pic>
    </p:spTree>
    <p:extLst>
      <p:ext uri="{BB962C8B-B14F-4D97-AF65-F5344CB8AC3E}">
        <p14:creationId xmlns:p14="http://schemas.microsoft.com/office/powerpoint/2010/main" val="38669334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1035588" y="791040"/>
            <a:ext cx="6929317" cy="1325563"/>
          </a:xfrm>
        </p:spPr>
        <p:txBody>
          <a:bodyPr/>
          <a:lstStyle/>
          <a:p>
            <a:r>
              <a:rPr lang="en-US" dirty="0">
                <a:solidFill>
                  <a:srgbClr val="00ABAE"/>
                </a:solidFill>
              </a:rPr>
              <a:t>Analyzing Expressive Writing-related Data</a:t>
            </a:r>
          </a:p>
        </p:txBody>
      </p:sp>
      <p:pic>
        <p:nvPicPr>
          <p:cNvPr id="5" name="Picture 4">
            <a:extLst>
              <a:ext uri="{FF2B5EF4-FFF2-40B4-BE49-F238E27FC236}">
                <a16:creationId xmlns:a16="http://schemas.microsoft.com/office/drawing/2014/main" id="{F7C5DAC0-64D0-D472-61C4-421FC76449D1}"/>
              </a:ext>
            </a:extLst>
          </p:cNvPr>
          <p:cNvPicPr>
            <a:picLocks noChangeAspect="1"/>
          </p:cNvPicPr>
          <p:nvPr/>
        </p:nvPicPr>
        <p:blipFill>
          <a:blip r:embed="rId3"/>
          <a:stretch>
            <a:fillRect/>
          </a:stretch>
        </p:blipFill>
        <p:spPr>
          <a:xfrm>
            <a:off x="6744462" y="1226306"/>
            <a:ext cx="3351826" cy="4962273"/>
          </a:xfrm>
          <a:prstGeom prst="rect">
            <a:avLst/>
          </a:prstGeom>
        </p:spPr>
      </p:pic>
    </p:spTree>
    <p:extLst>
      <p:ext uri="{BB962C8B-B14F-4D97-AF65-F5344CB8AC3E}">
        <p14:creationId xmlns:p14="http://schemas.microsoft.com/office/powerpoint/2010/main" val="1494355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1035588" y="791040"/>
            <a:ext cx="6929317" cy="1325563"/>
          </a:xfrm>
        </p:spPr>
        <p:txBody>
          <a:bodyPr/>
          <a:lstStyle/>
          <a:p>
            <a:r>
              <a:rPr lang="en-US" dirty="0">
                <a:solidFill>
                  <a:srgbClr val="00ABAE"/>
                </a:solidFill>
              </a:rPr>
              <a:t>Analyzing Expressive Writing-related Data</a:t>
            </a:r>
          </a:p>
        </p:txBody>
      </p:sp>
      <p:sp>
        <p:nvSpPr>
          <p:cNvPr id="11" name="TextBox 10">
            <a:extLst>
              <a:ext uri="{FF2B5EF4-FFF2-40B4-BE49-F238E27FC236}">
                <a16:creationId xmlns:a16="http://schemas.microsoft.com/office/drawing/2014/main" id="{4BCB0672-8599-313F-FA89-369D2E1DADDA}"/>
              </a:ext>
            </a:extLst>
          </p:cNvPr>
          <p:cNvSpPr txBox="1"/>
          <p:nvPr/>
        </p:nvSpPr>
        <p:spPr>
          <a:xfrm>
            <a:off x="2382440" y="3051255"/>
            <a:ext cx="7427119" cy="1723549"/>
          </a:xfrm>
          <a:prstGeom prst="rect">
            <a:avLst/>
          </a:prstGeom>
          <a:noFill/>
        </p:spPr>
        <p:txBody>
          <a:bodyPr wrap="square">
            <a:spAutoFit/>
          </a:bodyPr>
          <a:lstStyle/>
          <a:p>
            <a:pPr marL="0" indent="0" algn="ctr">
              <a:buNone/>
            </a:pPr>
            <a:r>
              <a:rPr lang="en-US" sz="4400" dirty="0">
                <a:solidFill>
                  <a:schemeClr val="tx1">
                    <a:lumMod val="50000"/>
                    <a:lumOff val="50000"/>
                  </a:schemeClr>
                </a:solidFill>
              </a:rPr>
              <a:t>What can we learn from people’s writing about ____?</a:t>
            </a:r>
          </a:p>
          <a:p>
            <a:pPr marL="0" indent="0" algn="ctr">
              <a:buNone/>
            </a:pPr>
            <a:endParaRPr lang="en-US" dirty="0">
              <a:solidFill>
                <a:srgbClr val="00ABAE"/>
              </a:solidFill>
            </a:endParaRPr>
          </a:p>
        </p:txBody>
      </p:sp>
    </p:spTree>
    <p:extLst>
      <p:ext uri="{BB962C8B-B14F-4D97-AF65-F5344CB8AC3E}">
        <p14:creationId xmlns:p14="http://schemas.microsoft.com/office/powerpoint/2010/main" val="96852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1035588" y="791040"/>
            <a:ext cx="6929317" cy="1325563"/>
          </a:xfrm>
        </p:spPr>
        <p:txBody>
          <a:bodyPr/>
          <a:lstStyle/>
          <a:p>
            <a:r>
              <a:rPr lang="en-US" dirty="0">
                <a:solidFill>
                  <a:srgbClr val="00ABAE"/>
                </a:solidFill>
              </a:rPr>
              <a:t>Analyzing Expressive Writing-related Data</a:t>
            </a:r>
          </a:p>
        </p:txBody>
      </p:sp>
      <p:sp>
        <p:nvSpPr>
          <p:cNvPr id="11" name="TextBox 10">
            <a:extLst>
              <a:ext uri="{FF2B5EF4-FFF2-40B4-BE49-F238E27FC236}">
                <a16:creationId xmlns:a16="http://schemas.microsoft.com/office/drawing/2014/main" id="{4BCB0672-8599-313F-FA89-369D2E1DADDA}"/>
              </a:ext>
            </a:extLst>
          </p:cNvPr>
          <p:cNvSpPr txBox="1"/>
          <p:nvPr/>
        </p:nvSpPr>
        <p:spPr>
          <a:xfrm>
            <a:off x="818335" y="2897624"/>
            <a:ext cx="4607907" cy="2400657"/>
          </a:xfrm>
          <a:prstGeom prst="rect">
            <a:avLst/>
          </a:prstGeom>
          <a:noFill/>
        </p:spPr>
        <p:txBody>
          <a:bodyPr wrap="square">
            <a:spAutoFit/>
          </a:bodyPr>
          <a:lstStyle/>
          <a:p>
            <a:pPr marL="0" indent="0" algn="ctr">
              <a:buNone/>
            </a:pPr>
            <a:r>
              <a:rPr lang="en-US" sz="4400" dirty="0">
                <a:solidFill>
                  <a:schemeClr val="tx1">
                    <a:lumMod val="50000"/>
                    <a:lumOff val="50000"/>
                  </a:schemeClr>
                </a:solidFill>
              </a:rPr>
              <a:t>Our data = </a:t>
            </a:r>
          </a:p>
          <a:p>
            <a:pPr marL="0" indent="0" algn="ctr">
              <a:buNone/>
            </a:pPr>
            <a:r>
              <a:rPr lang="en-US" sz="4400" dirty="0">
                <a:solidFill>
                  <a:schemeClr val="tx1">
                    <a:lumMod val="50000"/>
                    <a:lumOff val="50000"/>
                  </a:schemeClr>
                </a:solidFill>
              </a:rPr>
              <a:t>what they actually wrote</a:t>
            </a:r>
          </a:p>
          <a:p>
            <a:pPr marL="0" indent="0" algn="ctr">
              <a:buNone/>
            </a:pPr>
            <a:endParaRPr lang="en-US" dirty="0">
              <a:solidFill>
                <a:srgbClr val="00ABAE"/>
              </a:solidFill>
            </a:endParaRPr>
          </a:p>
        </p:txBody>
      </p:sp>
      <p:pic>
        <p:nvPicPr>
          <p:cNvPr id="1026" name="Picture 2" descr="Author In Training – Olathe East News">
            <a:extLst>
              <a:ext uri="{FF2B5EF4-FFF2-40B4-BE49-F238E27FC236}">
                <a16:creationId xmlns:a16="http://schemas.microsoft.com/office/drawing/2014/main" id="{8B2E4AB2-FE6C-4828-12CB-75446EFF48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2221" y="2546589"/>
            <a:ext cx="4760221" cy="3141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17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2" name="Title 1">
            <a:extLst>
              <a:ext uri="{FF2B5EF4-FFF2-40B4-BE49-F238E27FC236}">
                <a16:creationId xmlns:a16="http://schemas.microsoft.com/office/drawing/2014/main" id="{D853D70A-9EAA-B584-6F34-640AD2EA7F36}"/>
              </a:ext>
            </a:extLst>
          </p:cNvPr>
          <p:cNvSpPr>
            <a:spLocks noGrp="1"/>
          </p:cNvSpPr>
          <p:nvPr>
            <p:ph type="title"/>
          </p:nvPr>
        </p:nvSpPr>
        <p:spPr>
          <a:xfrm>
            <a:off x="1035588" y="791040"/>
            <a:ext cx="6929317" cy="1325563"/>
          </a:xfrm>
        </p:spPr>
        <p:txBody>
          <a:bodyPr/>
          <a:lstStyle/>
          <a:p>
            <a:r>
              <a:rPr lang="en-US" dirty="0">
                <a:solidFill>
                  <a:srgbClr val="00ABAE"/>
                </a:solidFill>
              </a:rPr>
              <a:t>Analyzing Expressive Writing-related Data</a:t>
            </a:r>
          </a:p>
        </p:txBody>
      </p:sp>
      <p:sp>
        <p:nvSpPr>
          <p:cNvPr id="11" name="TextBox 10">
            <a:extLst>
              <a:ext uri="{FF2B5EF4-FFF2-40B4-BE49-F238E27FC236}">
                <a16:creationId xmlns:a16="http://schemas.microsoft.com/office/drawing/2014/main" id="{4BCB0672-8599-313F-FA89-369D2E1DADDA}"/>
              </a:ext>
            </a:extLst>
          </p:cNvPr>
          <p:cNvSpPr txBox="1"/>
          <p:nvPr/>
        </p:nvSpPr>
        <p:spPr>
          <a:xfrm>
            <a:off x="818335" y="2897624"/>
            <a:ext cx="4607907" cy="2831544"/>
          </a:xfrm>
          <a:prstGeom prst="rect">
            <a:avLst/>
          </a:prstGeom>
          <a:noFill/>
        </p:spPr>
        <p:txBody>
          <a:bodyPr wrap="square">
            <a:spAutoFit/>
          </a:bodyPr>
          <a:lstStyle/>
          <a:p>
            <a:pPr marL="0" indent="0" algn="ctr">
              <a:buNone/>
            </a:pPr>
            <a:r>
              <a:rPr lang="en-US" sz="3200" dirty="0">
                <a:solidFill>
                  <a:schemeClr val="tx1">
                    <a:lumMod val="50000"/>
                    <a:lumOff val="50000"/>
                  </a:schemeClr>
                </a:solidFill>
              </a:rPr>
              <a:t>Our data = </a:t>
            </a:r>
          </a:p>
          <a:p>
            <a:pPr marL="0" indent="0" algn="ctr">
              <a:buNone/>
            </a:pPr>
            <a:r>
              <a:rPr lang="en-US" sz="3200" dirty="0">
                <a:solidFill>
                  <a:schemeClr val="tx1">
                    <a:lumMod val="50000"/>
                    <a:lumOff val="50000"/>
                  </a:schemeClr>
                </a:solidFill>
              </a:rPr>
              <a:t>what they actually wrote</a:t>
            </a:r>
          </a:p>
          <a:p>
            <a:pPr marL="0" indent="0" algn="ctr">
              <a:buNone/>
            </a:pPr>
            <a:endParaRPr lang="en-US" sz="3200" dirty="0">
              <a:solidFill>
                <a:schemeClr val="tx1">
                  <a:lumMod val="50000"/>
                  <a:lumOff val="50000"/>
                </a:schemeClr>
              </a:solidFill>
            </a:endParaRPr>
          </a:p>
          <a:p>
            <a:pPr marL="457200" indent="-457200">
              <a:buFont typeface="Arial" panose="020B0604020202020204" pitchFamily="34" charset="0"/>
              <a:buChar char="•"/>
            </a:pPr>
            <a:r>
              <a:rPr lang="en-US" sz="3200" dirty="0">
                <a:solidFill>
                  <a:schemeClr val="tx1">
                    <a:lumMod val="50000"/>
                    <a:lumOff val="50000"/>
                  </a:schemeClr>
                </a:solidFill>
              </a:rPr>
              <a:t>Qualitatively</a:t>
            </a:r>
          </a:p>
          <a:p>
            <a:pPr marL="457200" indent="-457200">
              <a:buFont typeface="Arial" panose="020B0604020202020204" pitchFamily="34" charset="0"/>
              <a:buChar char="•"/>
            </a:pPr>
            <a:r>
              <a:rPr lang="en-US" sz="3200" dirty="0">
                <a:solidFill>
                  <a:schemeClr val="tx1">
                    <a:lumMod val="50000"/>
                    <a:lumOff val="50000"/>
                  </a:schemeClr>
                </a:solidFill>
              </a:rPr>
              <a:t>Quantitatively</a:t>
            </a:r>
          </a:p>
          <a:p>
            <a:pPr marL="0" indent="0" algn="ctr">
              <a:buNone/>
            </a:pPr>
            <a:endParaRPr lang="en-US" dirty="0">
              <a:solidFill>
                <a:srgbClr val="00ABAE"/>
              </a:solidFill>
            </a:endParaRPr>
          </a:p>
        </p:txBody>
      </p:sp>
      <p:pic>
        <p:nvPicPr>
          <p:cNvPr id="1026" name="Picture 2" descr="Author In Training – Olathe East News">
            <a:extLst>
              <a:ext uri="{FF2B5EF4-FFF2-40B4-BE49-F238E27FC236}">
                <a16:creationId xmlns:a16="http://schemas.microsoft.com/office/drawing/2014/main" id="{8B2E4AB2-FE6C-4828-12CB-75446EFF48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2221" y="2546589"/>
            <a:ext cx="4760221" cy="3141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23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fade">
                                      <p:cBhvr>
                                        <p:cTn id="17" dur="500"/>
                                        <p:tgtEl>
                                          <p:spTgt spid="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fade">
                                      <p:cBhvr>
                                        <p:cTn id="2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6" name="Title 5">
            <a:extLst>
              <a:ext uri="{FF2B5EF4-FFF2-40B4-BE49-F238E27FC236}">
                <a16:creationId xmlns:a16="http://schemas.microsoft.com/office/drawing/2014/main" id="{BBB0750B-3203-7047-A795-A96E57FFB2D9}"/>
              </a:ext>
            </a:extLst>
          </p:cNvPr>
          <p:cNvSpPr>
            <a:spLocks noGrp="1"/>
          </p:cNvSpPr>
          <p:nvPr>
            <p:ph type="title"/>
          </p:nvPr>
        </p:nvSpPr>
        <p:spPr/>
        <p:txBody>
          <a:bodyPr/>
          <a:lstStyle/>
          <a:p>
            <a:endParaRPr lang="en-US"/>
          </a:p>
        </p:txBody>
      </p:sp>
      <p:pic>
        <p:nvPicPr>
          <p:cNvPr id="12" name="Picture 11">
            <a:extLst>
              <a:ext uri="{FF2B5EF4-FFF2-40B4-BE49-F238E27FC236}">
                <a16:creationId xmlns:a16="http://schemas.microsoft.com/office/drawing/2014/main" id="{C4435B55-21B7-3D91-D84C-43BDEC46D15F}"/>
              </a:ext>
            </a:extLst>
          </p:cNvPr>
          <p:cNvPicPr>
            <a:picLocks noChangeAspect="1"/>
          </p:cNvPicPr>
          <p:nvPr/>
        </p:nvPicPr>
        <p:blipFill>
          <a:blip r:embed="rId3"/>
          <a:stretch>
            <a:fillRect/>
          </a:stretch>
        </p:blipFill>
        <p:spPr>
          <a:xfrm>
            <a:off x="735995" y="303102"/>
            <a:ext cx="9429567" cy="6130656"/>
          </a:xfrm>
          <a:prstGeom prst="rect">
            <a:avLst/>
          </a:prstGeom>
        </p:spPr>
      </p:pic>
    </p:spTree>
    <p:extLst>
      <p:ext uri="{BB962C8B-B14F-4D97-AF65-F5344CB8AC3E}">
        <p14:creationId xmlns:p14="http://schemas.microsoft.com/office/powerpoint/2010/main" val="13395941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6" name="Title 5">
            <a:extLst>
              <a:ext uri="{FF2B5EF4-FFF2-40B4-BE49-F238E27FC236}">
                <a16:creationId xmlns:a16="http://schemas.microsoft.com/office/drawing/2014/main" id="{BBB0750B-3203-7047-A795-A96E57FFB2D9}"/>
              </a:ext>
            </a:extLst>
          </p:cNvPr>
          <p:cNvSpPr>
            <a:spLocks noGrp="1"/>
          </p:cNvSpPr>
          <p:nvPr>
            <p:ph type="title"/>
          </p:nvPr>
        </p:nvSpPr>
        <p:spPr/>
        <p:txBody>
          <a:bodyPr/>
          <a:lstStyle/>
          <a:p>
            <a:r>
              <a:rPr lang="en-US" dirty="0"/>
              <a:t>Qualitative Analysis: Derived Themes</a:t>
            </a:r>
          </a:p>
        </p:txBody>
      </p:sp>
      <p:pic>
        <p:nvPicPr>
          <p:cNvPr id="5" name="Picture 4">
            <a:extLst>
              <a:ext uri="{FF2B5EF4-FFF2-40B4-BE49-F238E27FC236}">
                <a16:creationId xmlns:a16="http://schemas.microsoft.com/office/drawing/2014/main" id="{F3529378-0FCD-85A2-B33E-42C640D6DE9F}"/>
              </a:ext>
            </a:extLst>
          </p:cNvPr>
          <p:cNvPicPr>
            <a:picLocks noChangeAspect="1"/>
          </p:cNvPicPr>
          <p:nvPr/>
        </p:nvPicPr>
        <p:blipFill>
          <a:blip r:embed="rId3"/>
          <a:stretch>
            <a:fillRect/>
          </a:stretch>
        </p:blipFill>
        <p:spPr>
          <a:xfrm>
            <a:off x="3745831" y="2003538"/>
            <a:ext cx="4700337" cy="4077579"/>
          </a:xfrm>
          <a:prstGeom prst="rect">
            <a:avLst/>
          </a:prstGeom>
        </p:spPr>
      </p:pic>
    </p:spTree>
    <p:extLst>
      <p:ext uri="{BB962C8B-B14F-4D97-AF65-F5344CB8AC3E}">
        <p14:creationId xmlns:p14="http://schemas.microsoft.com/office/powerpoint/2010/main" val="7149585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6" name="Title 5">
            <a:extLst>
              <a:ext uri="{FF2B5EF4-FFF2-40B4-BE49-F238E27FC236}">
                <a16:creationId xmlns:a16="http://schemas.microsoft.com/office/drawing/2014/main" id="{BBB0750B-3203-7047-A795-A96E57FFB2D9}"/>
              </a:ext>
            </a:extLst>
          </p:cNvPr>
          <p:cNvSpPr>
            <a:spLocks noGrp="1"/>
          </p:cNvSpPr>
          <p:nvPr>
            <p:ph type="title"/>
          </p:nvPr>
        </p:nvSpPr>
        <p:spPr>
          <a:xfrm>
            <a:off x="746808" y="839616"/>
            <a:ext cx="10515600" cy="1325563"/>
          </a:xfrm>
        </p:spPr>
        <p:txBody>
          <a:bodyPr/>
          <a:lstStyle/>
          <a:p>
            <a:r>
              <a:rPr lang="en-US" dirty="0"/>
              <a:t>Quantitative Analysis: </a:t>
            </a:r>
            <a:r>
              <a:rPr lang="en-US" dirty="0">
                <a:hlinkClick r:id="rId3"/>
              </a:rPr>
              <a:t>LIWC</a:t>
            </a:r>
            <a:br>
              <a:rPr lang="en-US" dirty="0"/>
            </a:br>
            <a:r>
              <a:rPr lang="en-US" dirty="0"/>
              <a:t>“Linguistic Inquiry &amp; Word Count”</a:t>
            </a:r>
          </a:p>
        </p:txBody>
      </p:sp>
      <p:pic>
        <p:nvPicPr>
          <p:cNvPr id="2050" name="Picture 2" descr="The Secret Life of Pronouns: What Our Words Say About Us by James W.  Pennebaker | Goodreads">
            <a:extLst>
              <a:ext uri="{FF2B5EF4-FFF2-40B4-BE49-F238E27FC236}">
                <a16:creationId xmlns:a16="http://schemas.microsoft.com/office/drawing/2014/main" id="{B8AF1B90-071D-7C59-C6A8-7D58ECB520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0955" y="2273521"/>
            <a:ext cx="2981325" cy="452437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3AD8E77F-74B3-C852-F915-F71523178A75}"/>
              </a:ext>
            </a:extLst>
          </p:cNvPr>
          <p:cNvSpPr txBox="1"/>
          <p:nvPr/>
        </p:nvSpPr>
        <p:spPr>
          <a:xfrm>
            <a:off x="2321718" y="3429000"/>
            <a:ext cx="4737100" cy="584775"/>
          </a:xfrm>
          <a:prstGeom prst="rect">
            <a:avLst/>
          </a:prstGeom>
          <a:noFill/>
        </p:spPr>
        <p:txBody>
          <a:bodyPr wrap="square" rtlCol="0">
            <a:spAutoFit/>
          </a:bodyPr>
          <a:lstStyle/>
          <a:p>
            <a:r>
              <a:rPr lang="en-US" sz="3200" dirty="0"/>
              <a:t>e.g., use of “I…”</a:t>
            </a:r>
          </a:p>
        </p:txBody>
      </p:sp>
    </p:spTree>
    <p:extLst>
      <p:ext uri="{BB962C8B-B14F-4D97-AF65-F5344CB8AC3E}">
        <p14:creationId xmlns:p14="http://schemas.microsoft.com/office/powerpoint/2010/main" val="23314928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95B65-4991-D8D2-D3B3-ADDB1E98797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1BB291C6-907D-3658-F0DA-7F32D1E6886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85A0AA0-A960-68CE-0D22-C2FB43A1FC6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4EAC478-95F1-28C5-68ED-CF7CA2C22756}"/>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AB52DFA-73E5-AD7E-FA3C-805927B0EC61}"/>
              </a:ext>
            </a:extLst>
          </p:cNvPr>
          <p:cNvSpPr txBox="1"/>
          <p:nvPr/>
        </p:nvSpPr>
        <p:spPr>
          <a:xfrm>
            <a:off x="2321718" y="666152"/>
            <a:ext cx="7427119" cy="1046440"/>
          </a:xfrm>
          <a:prstGeom prst="rect">
            <a:avLst/>
          </a:prstGeom>
          <a:noFill/>
        </p:spPr>
        <p:txBody>
          <a:bodyPr wrap="square">
            <a:spAutoFit/>
          </a:bodyPr>
          <a:lstStyle/>
          <a:p>
            <a:pPr marL="0" indent="0" algn="ctr">
              <a:buNone/>
            </a:pPr>
            <a:r>
              <a:rPr lang="en-US" sz="4400" dirty="0">
                <a:solidFill>
                  <a:schemeClr val="tx1">
                    <a:lumMod val="75000"/>
                    <a:lumOff val="25000"/>
                  </a:schemeClr>
                </a:solidFill>
              </a:rPr>
              <a:t>What’s my “why”?</a:t>
            </a:r>
          </a:p>
          <a:p>
            <a:pPr marL="0" indent="0" algn="ctr">
              <a:buNone/>
            </a:pPr>
            <a:endParaRPr lang="en-US" dirty="0">
              <a:solidFill>
                <a:srgbClr val="00ABAE"/>
              </a:solidFill>
            </a:endParaRPr>
          </a:p>
        </p:txBody>
      </p:sp>
      <p:sp>
        <p:nvSpPr>
          <p:cNvPr id="5" name="TextBox 4">
            <a:extLst>
              <a:ext uri="{FF2B5EF4-FFF2-40B4-BE49-F238E27FC236}">
                <a16:creationId xmlns:a16="http://schemas.microsoft.com/office/drawing/2014/main" id="{E1788D5F-55B6-908E-5076-9B55791E28A1}"/>
              </a:ext>
            </a:extLst>
          </p:cNvPr>
          <p:cNvSpPr txBox="1"/>
          <p:nvPr/>
        </p:nvSpPr>
        <p:spPr>
          <a:xfrm>
            <a:off x="272339" y="2434799"/>
            <a:ext cx="7427119" cy="1046440"/>
          </a:xfrm>
          <a:prstGeom prst="rect">
            <a:avLst/>
          </a:prstGeom>
          <a:noFill/>
        </p:spPr>
        <p:txBody>
          <a:bodyPr wrap="square">
            <a:spAutoFit/>
          </a:bodyPr>
          <a:lstStyle/>
          <a:p>
            <a:pPr marL="0" indent="0" algn="ctr">
              <a:buNone/>
            </a:pPr>
            <a:r>
              <a:rPr lang="en-US" sz="4400" dirty="0">
                <a:solidFill>
                  <a:schemeClr val="tx1">
                    <a:lumMod val="50000"/>
                    <a:lumOff val="50000"/>
                  </a:schemeClr>
                </a:solidFill>
              </a:rPr>
              <a:t>To understand?</a:t>
            </a:r>
          </a:p>
          <a:p>
            <a:pPr marL="0" indent="0" algn="ctr">
              <a:buNone/>
            </a:pPr>
            <a:endParaRPr lang="en-US" dirty="0">
              <a:solidFill>
                <a:srgbClr val="00ABAE"/>
              </a:solidFill>
            </a:endParaRPr>
          </a:p>
        </p:txBody>
      </p:sp>
      <p:sp>
        <p:nvSpPr>
          <p:cNvPr id="6" name="TextBox 5">
            <a:extLst>
              <a:ext uri="{FF2B5EF4-FFF2-40B4-BE49-F238E27FC236}">
                <a16:creationId xmlns:a16="http://schemas.microsoft.com/office/drawing/2014/main" id="{E2E785BC-DFA6-E1D9-2EC5-2D0197F88C03}"/>
              </a:ext>
            </a:extLst>
          </p:cNvPr>
          <p:cNvSpPr txBox="1"/>
          <p:nvPr/>
        </p:nvSpPr>
        <p:spPr>
          <a:xfrm>
            <a:off x="1366272" y="4511604"/>
            <a:ext cx="7427119" cy="1046440"/>
          </a:xfrm>
          <a:prstGeom prst="rect">
            <a:avLst/>
          </a:prstGeom>
          <a:noFill/>
        </p:spPr>
        <p:txBody>
          <a:bodyPr wrap="square">
            <a:spAutoFit/>
          </a:bodyPr>
          <a:lstStyle/>
          <a:p>
            <a:pPr marL="0" indent="0" algn="ctr">
              <a:buNone/>
            </a:pPr>
            <a:r>
              <a:rPr lang="en-US" sz="4400" dirty="0">
                <a:solidFill>
                  <a:schemeClr val="tx1">
                    <a:lumMod val="50000"/>
                    <a:lumOff val="50000"/>
                  </a:schemeClr>
                </a:solidFill>
              </a:rPr>
              <a:t>To describe?</a:t>
            </a:r>
          </a:p>
          <a:p>
            <a:pPr marL="0" indent="0" algn="ctr">
              <a:buNone/>
            </a:pPr>
            <a:endParaRPr lang="en-US" dirty="0">
              <a:solidFill>
                <a:srgbClr val="00ABAE"/>
              </a:solidFill>
            </a:endParaRPr>
          </a:p>
        </p:txBody>
      </p:sp>
      <p:sp>
        <p:nvSpPr>
          <p:cNvPr id="10" name="TextBox 9">
            <a:extLst>
              <a:ext uri="{FF2B5EF4-FFF2-40B4-BE49-F238E27FC236}">
                <a16:creationId xmlns:a16="http://schemas.microsoft.com/office/drawing/2014/main" id="{6597CD1E-4DAE-716D-D581-6CFD23749FE4}"/>
              </a:ext>
            </a:extLst>
          </p:cNvPr>
          <p:cNvSpPr txBox="1"/>
          <p:nvPr/>
        </p:nvSpPr>
        <p:spPr>
          <a:xfrm>
            <a:off x="4907942" y="3087753"/>
            <a:ext cx="7427119" cy="1046440"/>
          </a:xfrm>
          <a:prstGeom prst="rect">
            <a:avLst/>
          </a:prstGeom>
          <a:noFill/>
        </p:spPr>
        <p:txBody>
          <a:bodyPr wrap="square">
            <a:spAutoFit/>
          </a:bodyPr>
          <a:lstStyle/>
          <a:p>
            <a:pPr marL="0" indent="0" algn="ctr">
              <a:buNone/>
            </a:pPr>
            <a:r>
              <a:rPr lang="en-US" sz="4400" dirty="0">
                <a:solidFill>
                  <a:schemeClr val="tx1">
                    <a:lumMod val="50000"/>
                    <a:lumOff val="50000"/>
                  </a:schemeClr>
                </a:solidFill>
              </a:rPr>
              <a:t>To help?</a:t>
            </a:r>
          </a:p>
          <a:p>
            <a:pPr marL="0" indent="0" algn="ctr">
              <a:buNone/>
            </a:pPr>
            <a:endParaRPr lang="en-US" dirty="0">
              <a:solidFill>
                <a:srgbClr val="00ABAE"/>
              </a:solidFill>
            </a:endParaRPr>
          </a:p>
        </p:txBody>
      </p:sp>
    </p:spTree>
    <p:extLst>
      <p:ext uri="{BB962C8B-B14F-4D97-AF65-F5344CB8AC3E}">
        <p14:creationId xmlns:p14="http://schemas.microsoft.com/office/powerpoint/2010/main" val="64513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pic>
        <p:nvPicPr>
          <p:cNvPr id="12" name="Picture 11">
            <a:extLst>
              <a:ext uri="{FF2B5EF4-FFF2-40B4-BE49-F238E27FC236}">
                <a16:creationId xmlns:a16="http://schemas.microsoft.com/office/drawing/2014/main" id="{7C60AAEA-9A5B-D570-AA11-1E38787AF14A}"/>
              </a:ext>
            </a:extLst>
          </p:cNvPr>
          <p:cNvPicPr>
            <a:picLocks noChangeAspect="1"/>
          </p:cNvPicPr>
          <p:nvPr/>
        </p:nvPicPr>
        <p:blipFill>
          <a:blip r:embed="rId3"/>
          <a:stretch>
            <a:fillRect/>
          </a:stretch>
        </p:blipFill>
        <p:spPr>
          <a:xfrm>
            <a:off x="2252160" y="2428018"/>
            <a:ext cx="7352495" cy="3394138"/>
          </a:xfrm>
          <a:prstGeom prst="rect">
            <a:avLst/>
          </a:prstGeom>
        </p:spPr>
      </p:pic>
      <p:sp>
        <p:nvSpPr>
          <p:cNvPr id="13" name="Title 5">
            <a:extLst>
              <a:ext uri="{FF2B5EF4-FFF2-40B4-BE49-F238E27FC236}">
                <a16:creationId xmlns:a16="http://schemas.microsoft.com/office/drawing/2014/main" id="{6E705645-039A-0ED1-1B99-29AFE57087ED}"/>
              </a:ext>
            </a:extLst>
          </p:cNvPr>
          <p:cNvSpPr>
            <a:spLocks noGrp="1"/>
          </p:cNvSpPr>
          <p:nvPr>
            <p:ph type="title"/>
          </p:nvPr>
        </p:nvSpPr>
        <p:spPr>
          <a:xfrm>
            <a:off x="670608" y="670854"/>
            <a:ext cx="10515600" cy="1325563"/>
          </a:xfrm>
        </p:spPr>
        <p:txBody>
          <a:bodyPr>
            <a:normAutofit/>
          </a:bodyPr>
          <a:lstStyle/>
          <a:p>
            <a:r>
              <a:rPr lang="en-US" sz="3200" dirty="0"/>
              <a:t>Other uses of writing methods in research: Inducing mood states or “re-living” paradigms</a:t>
            </a:r>
          </a:p>
        </p:txBody>
      </p:sp>
    </p:spTree>
    <p:extLst>
      <p:ext uri="{BB962C8B-B14F-4D97-AF65-F5344CB8AC3E}">
        <p14:creationId xmlns:p14="http://schemas.microsoft.com/office/powerpoint/2010/main" val="954732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13" name="Title 5">
            <a:extLst>
              <a:ext uri="{FF2B5EF4-FFF2-40B4-BE49-F238E27FC236}">
                <a16:creationId xmlns:a16="http://schemas.microsoft.com/office/drawing/2014/main" id="{6E705645-039A-0ED1-1B99-29AFE57087ED}"/>
              </a:ext>
            </a:extLst>
          </p:cNvPr>
          <p:cNvSpPr>
            <a:spLocks noGrp="1"/>
          </p:cNvSpPr>
          <p:nvPr>
            <p:ph type="title"/>
          </p:nvPr>
        </p:nvSpPr>
        <p:spPr>
          <a:xfrm>
            <a:off x="838200" y="2662675"/>
            <a:ext cx="10515600" cy="1325563"/>
          </a:xfrm>
        </p:spPr>
        <p:txBody>
          <a:bodyPr>
            <a:normAutofit fontScale="90000"/>
          </a:bodyPr>
          <a:lstStyle/>
          <a:p>
            <a:r>
              <a:rPr lang="en-US" sz="4000" dirty="0"/>
              <a:t>If a researcher were to reflect on your writing, what conclusions might they draw?</a:t>
            </a:r>
            <a:br>
              <a:rPr lang="en-US" sz="3200" dirty="0"/>
            </a:br>
            <a:br>
              <a:rPr lang="en-US" sz="3200" dirty="0"/>
            </a:br>
            <a:r>
              <a:rPr lang="en-US" sz="3200" dirty="0"/>
              <a:t>Can you name some take-away “themes” or pull some stand-out words from your writing?</a:t>
            </a:r>
          </a:p>
        </p:txBody>
      </p:sp>
    </p:spTree>
    <p:extLst>
      <p:ext uri="{BB962C8B-B14F-4D97-AF65-F5344CB8AC3E}">
        <p14:creationId xmlns:p14="http://schemas.microsoft.com/office/powerpoint/2010/main" val="3608228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a:extLst>
              <a:ext uri="{FF2B5EF4-FFF2-40B4-BE49-F238E27FC236}">
                <a16:creationId xmlns:a16="http://schemas.microsoft.com/office/drawing/2014/main" id="{160577C9-9ADE-EE15-A438-C76A76D90C11}"/>
              </a:ext>
            </a:extLst>
          </p:cNvPr>
          <p:cNvSpPr/>
          <p:nvPr/>
        </p:nvSpPr>
        <p:spPr>
          <a:xfrm flipV="1">
            <a:off x="73743" y="-1"/>
            <a:ext cx="1278879" cy="404979"/>
          </a:xfrm>
          <a:prstGeom prst="rtTriangl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a:extLst>
              <a:ext uri="{FF2B5EF4-FFF2-40B4-BE49-F238E27FC236}">
                <a16:creationId xmlns:a16="http://schemas.microsoft.com/office/drawing/2014/main" id="{E5118453-6676-0D32-8629-CCE3B8E485D7}"/>
              </a:ext>
            </a:extLst>
          </p:cNvPr>
          <p:cNvSpPr/>
          <p:nvPr/>
        </p:nvSpPr>
        <p:spPr>
          <a:xfrm flipV="1">
            <a:off x="0" y="-5328"/>
            <a:ext cx="351691" cy="93251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2402A8F0-C305-E296-B528-112634A510FB}"/>
              </a:ext>
            </a:extLst>
          </p:cNvPr>
          <p:cNvSpPr/>
          <p:nvPr/>
        </p:nvSpPr>
        <p:spPr>
          <a:xfrm>
            <a:off x="-1" y="6548937"/>
            <a:ext cx="2440531" cy="309062"/>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2F7B8338-77AE-F49E-C92D-AF3022A112C4}"/>
              </a:ext>
            </a:extLst>
          </p:cNvPr>
          <p:cNvSpPr/>
          <p:nvPr/>
        </p:nvSpPr>
        <p:spPr>
          <a:xfrm>
            <a:off x="0" y="5850881"/>
            <a:ext cx="596810" cy="1019024"/>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6F3D2EAA-EAC6-5217-AF18-FF2F9C4FB90B}"/>
              </a:ext>
            </a:extLst>
          </p:cNvPr>
          <p:cNvSpPr/>
          <p:nvPr/>
        </p:nvSpPr>
        <p:spPr>
          <a:xfrm flipH="1" flipV="1">
            <a:off x="11595188" y="0"/>
            <a:ext cx="596811" cy="103376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2EB0ABD1-DD4C-592B-5AE3-11767A61DA8B}"/>
              </a:ext>
            </a:extLst>
          </p:cNvPr>
          <p:cNvSpPr/>
          <p:nvPr/>
        </p:nvSpPr>
        <p:spPr>
          <a:xfrm flipH="1" flipV="1">
            <a:off x="10678657" y="-2"/>
            <a:ext cx="1513342" cy="346364"/>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id="{CF26B0F2-CB25-C598-DF78-35FCC37D4A28}"/>
              </a:ext>
            </a:extLst>
          </p:cNvPr>
          <p:cNvSpPr/>
          <p:nvPr/>
        </p:nvSpPr>
        <p:spPr>
          <a:xfrm flipH="1">
            <a:off x="11643146" y="5898840"/>
            <a:ext cx="548853" cy="926963"/>
          </a:xfrm>
          <a:prstGeom prst="rtTriangl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id="{EB2F97A8-30F4-B388-EACB-5AD4C7905435}"/>
              </a:ext>
            </a:extLst>
          </p:cNvPr>
          <p:cNvSpPr/>
          <p:nvPr/>
        </p:nvSpPr>
        <p:spPr>
          <a:xfrm flipH="1">
            <a:off x="10412224" y="6506308"/>
            <a:ext cx="1779777" cy="351691"/>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erson in a white shirt&#10;&#10;Description automatically generated">
            <a:extLst>
              <a:ext uri="{FF2B5EF4-FFF2-40B4-BE49-F238E27FC236}">
                <a16:creationId xmlns:a16="http://schemas.microsoft.com/office/drawing/2014/main" id="{401986E7-9F90-867B-2F7C-31B22F9D43EE}"/>
              </a:ext>
            </a:extLst>
          </p:cNvPr>
          <p:cNvPicPr>
            <a:picLocks noChangeAspect="1"/>
          </p:cNvPicPr>
          <p:nvPr/>
        </p:nvPicPr>
        <p:blipFill>
          <a:blip r:embed="rId2"/>
          <a:stretch>
            <a:fillRect/>
          </a:stretch>
        </p:blipFill>
        <p:spPr>
          <a:xfrm>
            <a:off x="1337203" y="446117"/>
            <a:ext cx="948346" cy="1305189"/>
          </a:xfrm>
          <a:prstGeom prst="rect">
            <a:avLst/>
          </a:prstGeom>
          <a:ln w="19050">
            <a:solidFill>
              <a:srgbClr val="CCD6A2"/>
            </a:solidFill>
          </a:ln>
        </p:spPr>
      </p:pic>
      <p:pic>
        <p:nvPicPr>
          <p:cNvPr id="16" name="Picture 15" descr="A person wearing a graduation gown and a yellow sash&#10;&#10;Description automatically generated">
            <a:extLst>
              <a:ext uri="{FF2B5EF4-FFF2-40B4-BE49-F238E27FC236}">
                <a16:creationId xmlns:a16="http://schemas.microsoft.com/office/drawing/2014/main" id="{1BBE9346-0F87-3853-1746-19E84511466F}"/>
              </a:ext>
            </a:extLst>
          </p:cNvPr>
          <p:cNvPicPr>
            <a:picLocks noChangeAspect="1"/>
          </p:cNvPicPr>
          <p:nvPr/>
        </p:nvPicPr>
        <p:blipFill>
          <a:blip r:embed="rId3"/>
          <a:stretch>
            <a:fillRect/>
          </a:stretch>
        </p:blipFill>
        <p:spPr>
          <a:xfrm>
            <a:off x="2523894" y="443487"/>
            <a:ext cx="1014739" cy="1299042"/>
          </a:xfrm>
          <a:prstGeom prst="rect">
            <a:avLst/>
          </a:prstGeom>
          <a:ln w="19050">
            <a:solidFill>
              <a:srgbClr val="CCD6A2"/>
            </a:solidFill>
          </a:ln>
        </p:spPr>
      </p:pic>
      <p:pic>
        <p:nvPicPr>
          <p:cNvPr id="17" name="Picture 16" descr="A person smiling at camera&#10;&#10;Description automatically generated">
            <a:extLst>
              <a:ext uri="{FF2B5EF4-FFF2-40B4-BE49-F238E27FC236}">
                <a16:creationId xmlns:a16="http://schemas.microsoft.com/office/drawing/2014/main" id="{34D0001F-FD4E-91CF-2C8D-62DC30B9B1A3}"/>
              </a:ext>
            </a:extLst>
          </p:cNvPr>
          <p:cNvPicPr>
            <a:picLocks noChangeAspect="1"/>
          </p:cNvPicPr>
          <p:nvPr/>
        </p:nvPicPr>
        <p:blipFill>
          <a:blip r:embed="rId4"/>
          <a:stretch>
            <a:fillRect/>
          </a:stretch>
        </p:blipFill>
        <p:spPr>
          <a:xfrm>
            <a:off x="3824111" y="429110"/>
            <a:ext cx="1011534" cy="1313419"/>
          </a:xfrm>
          <a:prstGeom prst="rect">
            <a:avLst/>
          </a:prstGeom>
          <a:ln w="19050">
            <a:solidFill>
              <a:srgbClr val="CCD6A2"/>
            </a:solidFill>
          </a:ln>
        </p:spPr>
      </p:pic>
      <p:pic>
        <p:nvPicPr>
          <p:cNvPr id="20" name="Picture 19" descr="A person standing on a sidewalk with her arms crossed&#10;&#10;Description automatically generated">
            <a:extLst>
              <a:ext uri="{FF2B5EF4-FFF2-40B4-BE49-F238E27FC236}">
                <a16:creationId xmlns:a16="http://schemas.microsoft.com/office/drawing/2014/main" id="{4568C5AA-2CE4-139F-1AAA-F7E31104B1B0}"/>
              </a:ext>
            </a:extLst>
          </p:cNvPr>
          <p:cNvPicPr>
            <a:picLocks noChangeAspect="1"/>
          </p:cNvPicPr>
          <p:nvPr/>
        </p:nvPicPr>
        <p:blipFill>
          <a:blip r:embed="rId5"/>
          <a:stretch>
            <a:fillRect/>
          </a:stretch>
        </p:blipFill>
        <p:spPr>
          <a:xfrm>
            <a:off x="5144561" y="418843"/>
            <a:ext cx="1023825" cy="1307275"/>
          </a:xfrm>
          <a:prstGeom prst="rect">
            <a:avLst/>
          </a:prstGeom>
          <a:ln w="19050">
            <a:solidFill>
              <a:srgbClr val="E0573F"/>
            </a:solidFill>
          </a:ln>
        </p:spPr>
      </p:pic>
      <p:pic>
        <p:nvPicPr>
          <p:cNvPr id="22" name="Picture 21" descr="A person wearing glasses and a red jacket&#10;&#10;Description automatically generated">
            <a:extLst>
              <a:ext uri="{FF2B5EF4-FFF2-40B4-BE49-F238E27FC236}">
                <a16:creationId xmlns:a16="http://schemas.microsoft.com/office/drawing/2014/main" id="{20DCE8BD-4E02-AC10-EA55-CDF82379FFD1}"/>
              </a:ext>
            </a:extLst>
          </p:cNvPr>
          <p:cNvPicPr>
            <a:picLocks noChangeAspect="1"/>
          </p:cNvPicPr>
          <p:nvPr/>
        </p:nvPicPr>
        <p:blipFill>
          <a:blip r:embed="rId6"/>
          <a:stretch>
            <a:fillRect/>
          </a:stretch>
        </p:blipFill>
        <p:spPr>
          <a:xfrm>
            <a:off x="9166560" y="412531"/>
            <a:ext cx="1011777" cy="1329998"/>
          </a:xfrm>
          <a:prstGeom prst="rect">
            <a:avLst/>
          </a:prstGeom>
          <a:ln w="19050">
            <a:solidFill>
              <a:srgbClr val="E0573F"/>
            </a:solidFill>
          </a:ln>
        </p:spPr>
      </p:pic>
      <p:pic>
        <p:nvPicPr>
          <p:cNvPr id="23" name="Picture 22" descr="A person standing next to a stone&#10;&#10;Description automatically generated">
            <a:extLst>
              <a:ext uri="{FF2B5EF4-FFF2-40B4-BE49-F238E27FC236}">
                <a16:creationId xmlns:a16="http://schemas.microsoft.com/office/drawing/2014/main" id="{2F75DFB8-8DE2-61DE-49E2-D4E82550E41E}"/>
              </a:ext>
            </a:extLst>
          </p:cNvPr>
          <p:cNvPicPr>
            <a:picLocks noChangeAspect="1"/>
          </p:cNvPicPr>
          <p:nvPr/>
        </p:nvPicPr>
        <p:blipFill>
          <a:blip r:embed="rId7"/>
          <a:stretch>
            <a:fillRect/>
          </a:stretch>
        </p:blipFill>
        <p:spPr>
          <a:xfrm>
            <a:off x="7784213" y="420386"/>
            <a:ext cx="1014190" cy="1333246"/>
          </a:xfrm>
          <a:prstGeom prst="rect">
            <a:avLst/>
          </a:prstGeom>
          <a:ln w="19050">
            <a:solidFill>
              <a:srgbClr val="E0573F"/>
            </a:solidFill>
          </a:ln>
        </p:spPr>
      </p:pic>
      <p:pic>
        <p:nvPicPr>
          <p:cNvPr id="25" name="Picture 3" descr="A logo with sun rays&#10;&#10;Description automatically generated">
            <a:extLst>
              <a:ext uri="{FF2B5EF4-FFF2-40B4-BE49-F238E27FC236}">
                <a16:creationId xmlns:a16="http://schemas.microsoft.com/office/drawing/2014/main" id="{D185FB6C-94AA-5772-33E6-AEC51E7D80B1}"/>
              </a:ext>
            </a:extLst>
          </p:cNvPr>
          <p:cNvPicPr>
            <a:picLocks noChangeAspect="1"/>
          </p:cNvPicPr>
          <p:nvPr/>
        </p:nvPicPr>
        <p:blipFill>
          <a:blip r:embed="rId8"/>
          <a:stretch>
            <a:fillRect/>
          </a:stretch>
        </p:blipFill>
        <p:spPr>
          <a:xfrm>
            <a:off x="10316702" y="2605226"/>
            <a:ext cx="1776431" cy="1642218"/>
          </a:xfrm>
          <a:prstGeom prst="rect">
            <a:avLst/>
          </a:prstGeom>
        </p:spPr>
      </p:pic>
      <p:pic>
        <p:nvPicPr>
          <p:cNvPr id="26" name="Picture 25" descr="A person smiling at camera&#10;&#10;Description automatically generated">
            <a:extLst>
              <a:ext uri="{FF2B5EF4-FFF2-40B4-BE49-F238E27FC236}">
                <a16:creationId xmlns:a16="http://schemas.microsoft.com/office/drawing/2014/main" id="{737971F4-1FDC-2DB5-3471-9FC6C366C39E}"/>
              </a:ext>
            </a:extLst>
          </p:cNvPr>
          <p:cNvPicPr>
            <a:picLocks noChangeAspect="1"/>
          </p:cNvPicPr>
          <p:nvPr/>
        </p:nvPicPr>
        <p:blipFill>
          <a:blip r:embed="rId9"/>
          <a:stretch>
            <a:fillRect/>
          </a:stretch>
        </p:blipFill>
        <p:spPr>
          <a:xfrm>
            <a:off x="6431705" y="403969"/>
            <a:ext cx="1051018" cy="1302521"/>
          </a:xfrm>
          <a:prstGeom prst="rect">
            <a:avLst/>
          </a:prstGeom>
          <a:ln w="19050">
            <a:solidFill>
              <a:srgbClr val="E0573F"/>
            </a:solidFill>
          </a:ln>
        </p:spPr>
      </p:pic>
      <p:pic>
        <p:nvPicPr>
          <p:cNvPr id="27" name="Picture 26" descr="A person in a blue shirt&#10;&#10;Description automatically generated">
            <a:extLst>
              <a:ext uri="{FF2B5EF4-FFF2-40B4-BE49-F238E27FC236}">
                <a16:creationId xmlns:a16="http://schemas.microsoft.com/office/drawing/2014/main" id="{2D1DCD0C-CEC2-7E4E-6130-6C1AC239ABD4}"/>
              </a:ext>
            </a:extLst>
          </p:cNvPr>
          <p:cNvPicPr>
            <a:picLocks noChangeAspect="1"/>
          </p:cNvPicPr>
          <p:nvPr/>
        </p:nvPicPr>
        <p:blipFill>
          <a:blip r:embed="rId10"/>
          <a:stretch>
            <a:fillRect/>
          </a:stretch>
        </p:blipFill>
        <p:spPr>
          <a:xfrm>
            <a:off x="1313113" y="2687037"/>
            <a:ext cx="949731" cy="1308899"/>
          </a:xfrm>
          <a:prstGeom prst="rect">
            <a:avLst/>
          </a:prstGeom>
          <a:ln w="19050">
            <a:solidFill>
              <a:srgbClr val="E0573F"/>
            </a:solidFill>
          </a:ln>
        </p:spPr>
      </p:pic>
      <p:pic>
        <p:nvPicPr>
          <p:cNvPr id="3" name="Picture 2" descr="A person smiling at camera&#10;&#10;Description automatically generated">
            <a:extLst>
              <a:ext uri="{FF2B5EF4-FFF2-40B4-BE49-F238E27FC236}">
                <a16:creationId xmlns:a16="http://schemas.microsoft.com/office/drawing/2014/main" id="{E6F80D9A-4F71-7423-1E98-13437D3C0CE6}"/>
              </a:ext>
            </a:extLst>
          </p:cNvPr>
          <p:cNvPicPr>
            <a:picLocks noChangeAspect="1"/>
          </p:cNvPicPr>
          <p:nvPr/>
        </p:nvPicPr>
        <p:blipFill>
          <a:blip r:embed="rId11"/>
          <a:stretch>
            <a:fillRect/>
          </a:stretch>
        </p:blipFill>
        <p:spPr>
          <a:xfrm>
            <a:off x="2524956" y="2692537"/>
            <a:ext cx="972418" cy="1303100"/>
          </a:xfrm>
          <a:prstGeom prst="rect">
            <a:avLst/>
          </a:prstGeom>
          <a:ln w="19050">
            <a:solidFill>
              <a:srgbClr val="E0573F"/>
            </a:solidFill>
          </a:ln>
        </p:spPr>
      </p:pic>
      <p:pic>
        <p:nvPicPr>
          <p:cNvPr id="5" name="Picture 4" descr="A person standing on a sidewalk&#10;&#10;Description automatically generated">
            <a:extLst>
              <a:ext uri="{FF2B5EF4-FFF2-40B4-BE49-F238E27FC236}">
                <a16:creationId xmlns:a16="http://schemas.microsoft.com/office/drawing/2014/main" id="{158E758F-3017-119C-00B9-D69D5EE7B57E}"/>
              </a:ext>
            </a:extLst>
          </p:cNvPr>
          <p:cNvPicPr>
            <a:picLocks noChangeAspect="1"/>
          </p:cNvPicPr>
          <p:nvPr/>
        </p:nvPicPr>
        <p:blipFill>
          <a:blip r:embed="rId12"/>
          <a:stretch>
            <a:fillRect/>
          </a:stretch>
        </p:blipFill>
        <p:spPr>
          <a:xfrm>
            <a:off x="3820800" y="2693311"/>
            <a:ext cx="1020594" cy="1311332"/>
          </a:xfrm>
          <a:prstGeom prst="rect">
            <a:avLst/>
          </a:prstGeom>
          <a:ln w="19050">
            <a:solidFill>
              <a:srgbClr val="E0573F"/>
            </a:solidFill>
          </a:ln>
        </p:spPr>
      </p:pic>
      <p:pic>
        <p:nvPicPr>
          <p:cNvPr id="12" name="Picture 11" descr="A person standing on a sidewalk&#10;&#10;Description automatically generated">
            <a:extLst>
              <a:ext uri="{FF2B5EF4-FFF2-40B4-BE49-F238E27FC236}">
                <a16:creationId xmlns:a16="http://schemas.microsoft.com/office/drawing/2014/main" id="{A5E23F4D-C346-9AB8-8E87-4458C0C501A3}"/>
              </a:ext>
            </a:extLst>
          </p:cNvPr>
          <p:cNvPicPr>
            <a:picLocks noChangeAspect="1"/>
          </p:cNvPicPr>
          <p:nvPr/>
        </p:nvPicPr>
        <p:blipFill>
          <a:blip r:embed="rId13"/>
          <a:stretch>
            <a:fillRect/>
          </a:stretch>
        </p:blipFill>
        <p:spPr>
          <a:xfrm>
            <a:off x="5168085" y="2692434"/>
            <a:ext cx="1012564" cy="1303100"/>
          </a:xfrm>
          <a:prstGeom prst="rect">
            <a:avLst/>
          </a:prstGeom>
          <a:ln w="19050">
            <a:solidFill>
              <a:srgbClr val="E0573F"/>
            </a:solidFill>
          </a:ln>
        </p:spPr>
      </p:pic>
      <p:pic>
        <p:nvPicPr>
          <p:cNvPr id="21" name="Picture 20" descr="A person in a blue shirt&#10;&#10;Description automatically generated">
            <a:extLst>
              <a:ext uri="{FF2B5EF4-FFF2-40B4-BE49-F238E27FC236}">
                <a16:creationId xmlns:a16="http://schemas.microsoft.com/office/drawing/2014/main" id="{F21CD2CF-23F2-41DC-1F94-F4D6B031FA0F}"/>
              </a:ext>
            </a:extLst>
          </p:cNvPr>
          <p:cNvPicPr>
            <a:picLocks noChangeAspect="1"/>
          </p:cNvPicPr>
          <p:nvPr/>
        </p:nvPicPr>
        <p:blipFill>
          <a:blip r:embed="rId14"/>
          <a:stretch>
            <a:fillRect/>
          </a:stretch>
        </p:blipFill>
        <p:spPr>
          <a:xfrm>
            <a:off x="6455309" y="2688869"/>
            <a:ext cx="1044925" cy="1317478"/>
          </a:xfrm>
          <a:prstGeom prst="rect">
            <a:avLst/>
          </a:prstGeom>
          <a:ln w="19050">
            <a:solidFill>
              <a:srgbClr val="E0573F"/>
            </a:solidFill>
          </a:ln>
        </p:spPr>
      </p:pic>
      <p:pic>
        <p:nvPicPr>
          <p:cNvPr id="30" name="Picture 29" descr="A person smiling at camera&#10;&#10;Description automatically generated">
            <a:extLst>
              <a:ext uri="{FF2B5EF4-FFF2-40B4-BE49-F238E27FC236}">
                <a16:creationId xmlns:a16="http://schemas.microsoft.com/office/drawing/2014/main" id="{17584F53-3FE6-CE5A-DACB-4F09795FAD2B}"/>
              </a:ext>
            </a:extLst>
          </p:cNvPr>
          <p:cNvPicPr>
            <a:picLocks noChangeAspect="1"/>
          </p:cNvPicPr>
          <p:nvPr/>
        </p:nvPicPr>
        <p:blipFill>
          <a:blip r:embed="rId15"/>
          <a:stretch>
            <a:fillRect/>
          </a:stretch>
        </p:blipFill>
        <p:spPr>
          <a:xfrm>
            <a:off x="7776206" y="2690831"/>
            <a:ext cx="1078482" cy="1306542"/>
          </a:xfrm>
          <a:prstGeom prst="rect">
            <a:avLst/>
          </a:prstGeom>
          <a:ln w="19050">
            <a:solidFill>
              <a:srgbClr val="E0573F"/>
            </a:solidFill>
          </a:ln>
        </p:spPr>
      </p:pic>
      <p:pic>
        <p:nvPicPr>
          <p:cNvPr id="32" name="Picture 31" descr="A person smiling with her hands on her neck&#10;&#10;Description automatically generated">
            <a:extLst>
              <a:ext uri="{FF2B5EF4-FFF2-40B4-BE49-F238E27FC236}">
                <a16:creationId xmlns:a16="http://schemas.microsoft.com/office/drawing/2014/main" id="{B2C0D42A-A800-F4EE-640B-C720F79D692A}"/>
              </a:ext>
            </a:extLst>
          </p:cNvPr>
          <p:cNvPicPr>
            <a:picLocks noChangeAspect="1"/>
          </p:cNvPicPr>
          <p:nvPr/>
        </p:nvPicPr>
        <p:blipFill>
          <a:blip r:embed="rId16"/>
          <a:stretch>
            <a:fillRect/>
          </a:stretch>
        </p:blipFill>
        <p:spPr>
          <a:xfrm>
            <a:off x="9138101" y="2690026"/>
            <a:ext cx="1016117" cy="1315276"/>
          </a:xfrm>
          <a:prstGeom prst="rect">
            <a:avLst/>
          </a:prstGeom>
          <a:ln w="19050">
            <a:solidFill>
              <a:srgbClr val="E0573F"/>
            </a:solidFill>
          </a:ln>
        </p:spPr>
      </p:pic>
      <p:pic>
        <p:nvPicPr>
          <p:cNvPr id="34" name="Picture 33" descr="A person smiling at the camera&#10;&#10;Description automatically generated">
            <a:extLst>
              <a:ext uri="{FF2B5EF4-FFF2-40B4-BE49-F238E27FC236}">
                <a16:creationId xmlns:a16="http://schemas.microsoft.com/office/drawing/2014/main" id="{657AE68C-2506-EA08-47AD-F098D908C132}"/>
              </a:ext>
            </a:extLst>
          </p:cNvPr>
          <p:cNvPicPr>
            <a:picLocks noChangeAspect="1"/>
          </p:cNvPicPr>
          <p:nvPr/>
        </p:nvPicPr>
        <p:blipFill>
          <a:blip r:embed="rId17"/>
          <a:stretch>
            <a:fillRect/>
          </a:stretch>
        </p:blipFill>
        <p:spPr>
          <a:xfrm>
            <a:off x="1850679" y="4564861"/>
            <a:ext cx="1027151" cy="1459048"/>
          </a:xfrm>
          <a:prstGeom prst="rect">
            <a:avLst/>
          </a:prstGeom>
          <a:ln w="19050">
            <a:solidFill>
              <a:srgbClr val="E0573F"/>
            </a:solidFill>
          </a:ln>
        </p:spPr>
      </p:pic>
      <p:pic>
        <p:nvPicPr>
          <p:cNvPr id="36" name="Picture 35" descr="A person smiling at the camera&#10;&#10;Description automatically generated">
            <a:extLst>
              <a:ext uri="{FF2B5EF4-FFF2-40B4-BE49-F238E27FC236}">
                <a16:creationId xmlns:a16="http://schemas.microsoft.com/office/drawing/2014/main" id="{C8EDC6EE-8ED0-B097-83F4-32137474296C}"/>
              </a:ext>
            </a:extLst>
          </p:cNvPr>
          <p:cNvPicPr>
            <a:picLocks noChangeAspect="1"/>
          </p:cNvPicPr>
          <p:nvPr/>
        </p:nvPicPr>
        <p:blipFill>
          <a:blip r:embed="rId18"/>
          <a:stretch>
            <a:fillRect/>
          </a:stretch>
        </p:blipFill>
        <p:spPr>
          <a:xfrm>
            <a:off x="3522529" y="4568977"/>
            <a:ext cx="988116" cy="1450815"/>
          </a:xfrm>
          <a:prstGeom prst="rect">
            <a:avLst/>
          </a:prstGeom>
          <a:ln w="19050">
            <a:solidFill>
              <a:srgbClr val="E0573F"/>
            </a:solidFill>
          </a:ln>
        </p:spPr>
      </p:pic>
      <p:pic>
        <p:nvPicPr>
          <p:cNvPr id="38" name="Picture 37" descr="A person with dark hair and blue eyes&#10;&#10;Description automatically generated">
            <a:extLst>
              <a:ext uri="{FF2B5EF4-FFF2-40B4-BE49-F238E27FC236}">
                <a16:creationId xmlns:a16="http://schemas.microsoft.com/office/drawing/2014/main" id="{AF485936-EB12-44AF-B9A0-C1542FBC3121}"/>
              </a:ext>
            </a:extLst>
          </p:cNvPr>
          <p:cNvPicPr>
            <a:picLocks noChangeAspect="1"/>
          </p:cNvPicPr>
          <p:nvPr/>
        </p:nvPicPr>
        <p:blipFill>
          <a:blip r:embed="rId19"/>
          <a:stretch>
            <a:fillRect/>
          </a:stretch>
        </p:blipFill>
        <p:spPr>
          <a:xfrm>
            <a:off x="5193787" y="4585896"/>
            <a:ext cx="1102945" cy="1450816"/>
          </a:xfrm>
          <a:prstGeom prst="rect">
            <a:avLst/>
          </a:prstGeom>
          <a:ln w="19050">
            <a:solidFill>
              <a:srgbClr val="E0573F"/>
            </a:solidFill>
          </a:ln>
        </p:spPr>
      </p:pic>
      <p:sp>
        <p:nvSpPr>
          <p:cNvPr id="39" name="TextBox 38">
            <a:extLst>
              <a:ext uri="{FF2B5EF4-FFF2-40B4-BE49-F238E27FC236}">
                <a16:creationId xmlns:a16="http://schemas.microsoft.com/office/drawing/2014/main" id="{CC5F21E1-C398-2D5F-D04F-85F1A40597E7}"/>
              </a:ext>
            </a:extLst>
          </p:cNvPr>
          <p:cNvSpPr txBox="1"/>
          <p:nvPr/>
        </p:nvSpPr>
        <p:spPr>
          <a:xfrm>
            <a:off x="1227826" y="1770246"/>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Valentina Maza</a:t>
            </a:r>
            <a:endParaRPr lang="en-US" sz="1200"/>
          </a:p>
        </p:txBody>
      </p:sp>
      <p:sp>
        <p:nvSpPr>
          <p:cNvPr id="41" name="TextBox 40">
            <a:extLst>
              <a:ext uri="{FF2B5EF4-FFF2-40B4-BE49-F238E27FC236}">
                <a16:creationId xmlns:a16="http://schemas.microsoft.com/office/drawing/2014/main" id="{C8F15296-9BD9-771A-45FA-6D85BA443DEB}"/>
              </a:ext>
            </a:extLst>
          </p:cNvPr>
          <p:cNvSpPr txBox="1"/>
          <p:nvPr/>
        </p:nvSpPr>
        <p:spPr>
          <a:xfrm>
            <a:off x="2435523" y="1770245"/>
            <a:ext cx="1249261"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Samantha Weiss</a:t>
            </a:r>
            <a:endParaRPr lang="en-US" sz="1200"/>
          </a:p>
        </p:txBody>
      </p:sp>
      <p:sp>
        <p:nvSpPr>
          <p:cNvPr id="42" name="TextBox 41">
            <a:extLst>
              <a:ext uri="{FF2B5EF4-FFF2-40B4-BE49-F238E27FC236}">
                <a16:creationId xmlns:a16="http://schemas.microsoft.com/office/drawing/2014/main" id="{9CDFAFFE-EEB7-75C3-23FD-AF8D636F6509}"/>
              </a:ext>
            </a:extLst>
          </p:cNvPr>
          <p:cNvSpPr txBox="1"/>
          <p:nvPr/>
        </p:nvSpPr>
        <p:spPr>
          <a:xfrm>
            <a:off x="3741519" y="1770246"/>
            <a:ext cx="133552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Allie Henderson</a:t>
            </a:r>
            <a:endParaRPr lang="en-US" sz="1200"/>
          </a:p>
        </p:txBody>
      </p:sp>
      <p:sp>
        <p:nvSpPr>
          <p:cNvPr id="43" name="TextBox 42">
            <a:extLst>
              <a:ext uri="{FF2B5EF4-FFF2-40B4-BE49-F238E27FC236}">
                <a16:creationId xmlns:a16="http://schemas.microsoft.com/office/drawing/2014/main" id="{96879C29-D923-4F8C-AB12-1636CCA8938E}"/>
              </a:ext>
            </a:extLst>
          </p:cNvPr>
          <p:cNvSpPr txBox="1"/>
          <p:nvPr/>
        </p:nvSpPr>
        <p:spPr>
          <a:xfrm>
            <a:off x="5210354" y="1755868"/>
            <a:ext cx="1019223"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Kate Harris</a:t>
            </a:r>
            <a:endParaRPr lang="en-US" sz="1200"/>
          </a:p>
        </p:txBody>
      </p:sp>
      <p:sp>
        <p:nvSpPr>
          <p:cNvPr id="44" name="TextBox 43">
            <a:extLst>
              <a:ext uri="{FF2B5EF4-FFF2-40B4-BE49-F238E27FC236}">
                <a16:creationId xmlns:a16="http://schemas.microsoft.com/office/drawing/2014/main" id="{D4339D11-C50F-2279-CFBA-3A4B73AF875A}"/>
              </a:ext>
            </a:extLst>
          </p:cNvPr>
          <p:cNvSpPr txBox="1"/>
          <p:nvPr/>
        </p:nvSpPr>
        <p:spPr>
          <a:xfrm>
            <a:off x="6432429" y="1755869"/>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Olivia Carney</a:t>
            </a:r>
            <a:endParaRPr lang="en-US" sz="1200"/>
          </a:p>
        </p:txBody>
      </p:sp>
      <p:sp>
        <p:nvSpPr>
          <p:cNvPr id="45" name="TextBox 44">
            <a:extLst>
              <a:ext uri="{FF2B5EF4-FFF2-40B4-BE49-F238E27FC236}">
                <a16:creationId xmlns:a16="http://schemas.microsoft.com/office/drawing/2014/main" id="{4526C80D-E5A5-8D97-9DD2-B4F36C73410D}"/>
              </a:ext>
            </a:extLst>
          </p:cNvPr>
          <p:cNvSpPr txBox="1"/>
          <p:nvPr/>
        </p:nvSpPr>
        <p:spPr>
          <a:xfrm>
            <a:off x="7697636" y="1770245"/>
            <a:ext cx="132114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Ashton Richards</a:t>
            </a:r>
            <a:endParaRPr lang="en-US" sz="1200"/>
          </a:p>
        </p:txBody>
      </p:sp>
      <p:sp>
        <p:nvSpPr>
          <p:cNvPr id="46" name="TextBox 45">
            <a:extLst>
              <a:ext uri="{FF2B5EF4-FFF2-40B4-BE49-F238E27FC236}">
                <a16:creationId xmlns:a16="http://schemas.microsoft.com/office/drawing/2014/main" id="{944F9AB9-6EA5-6E56-A4E3-E1F188BFB5B9}"/>
              </a:ext>
            </a:extLst>
          </p:cNvPr>
          <p:cNvSpPr txBox="1"/>
          <p:nvPr/>
        </p:nvSpPr>
        <p:spPr>
          <a:xfrm>
            <a:off x="9049109" y="1758213"/>
            <a:ext cx="133552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Shreyas Srinivasan</a:t>
            </a:r>
            <a:endParaRPr lang="en-US" sz="1200"/>
          </a:p>
        </p:txBody>
      </p:sp>
      <p:sp>
        <p:nvSpPr>
          <p:cNvPr id="47" name="TextBox 46">
            <a:extLst>
              <a:ext uri="{FF2B5EF4-FFF2-40B4-BE49-F238E27FC236}">
                <a16:creationId xmlns:a16="http://schemas.microsoft.com/office/drawing/2014/main" id="{94DF841E-A048-FC33-AB52-D938CFA9AA45}"/>
              </a:ext>
            </a:extLst>
          </p:cNvPr>
          <p:cNvSpPr txBox="1"/>
          <p:nvPr/>
        </p:nvSpPr>
        <p:spPr>
          <a:xfrm>
            <a:off x="1227826" y="4032182"/>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Sierra Wickline</a:t>
            </a:r>
            <a:endParaRPr lang="en-US" sz="1200"/>
          </a:p>
        </p:txBody>
      </p:sp>
      <p:sp>
        <p:nvSpPr>
          <p:cNvPr id="48" name="TextBox 47">
            <a:extLst>
              <a:ext uri="{FF2B5EF4-FFF2-40B4-BE49-F238E27FC236}">
                <a16:creationId xmlns:a16="http://schemas.microsoft.com/office/drawing/2014/main" id="{2E911E46-ABCC-E67D-94EF-8A0224906AF4}"/>
              </a:ext>
            </a:extLst>
          </p:cNvPr>
          <p:cNvSpPr txBox="1"/>
          <p:nvPr/>
        </p:nvSpPr>
        <p:spPr>
          <a:xfrm>
            <a:off x="2392391" y="4032181"/>
            <a:ext cx="1263638"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Katherine Beach</a:t>
            </a:r>
            <a:endParaRPr lang="en-US" sz="1200"/>
          </a:p>
        </p:txBody>
      </p:sp>
      <p:sp>
        <p:nvSpPr>
          <p:cNvPr id="49" name="TextBox 48">
            <a:extLst>
              <a:ext uri="{FF2B5EF4-FFF2-40B4-BE49-F238E27FC236}">
                <a16:creationId xmlns:a16="http://schemas.microsoft.com/office/drawing/2014/main" id="{59C0D3CF-8BFA-D192-FEAD-86376A23AC69}"/>
              </a:ext>
            </a:extLst>
          </p:cNvPr>
          <p:cNvSpPr txBox="1"/>
          <p:nvPr/>
        </p:nvSpPr>
        <p:spPr>
          <a:xfrm>
            <a:off x="3585712" y="4032182"/>
            <a:ext cx="155118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Sofia Villarreal-Ibarra</a:t>
            </a:r>
            <a:endParaRPr lang="en-US" sz="1200"/>
          </a:p>
        </p:txBody>
      </p:sp>
      <p:sp>
        <p:nvSpPr>
          <p:cNvPr id="50" name="TextBox 49">
            <a:extLst>
              <a:ext uri="{FF2B5EF4-FFF2-40B4-BE49-F238E27FC236}">
                <a16:creationId xmlns:a16="http://schemas.microsoft.com/office/drawing/2014/main" id="{3BA3BDB8-5FF3-BDEA-3B7B-4BAD83F61047}"/>
              </a:ext>
            </a:extLst>
          </p:cNvPr>
          <p:cNvSpPr txBox="1"/>
          <p:nvPr/>
        </p:nvSpPr>
        <p:spPr>
          <a:xfrm>
            <a:off x="5176138" y="4032181"/>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Dylan Puepke</a:t>
            </a:r>
          </a:p>
        </p:txBody>
      </p:sp>
      <p:sp>
        <p:nvSpPr>
          <p:cNvPr id="51" name="TextBox 50">
            <a:extLst>
              <a:ext uri="{FF2B5EF4-FFF2-40B4-BE49-F238E27FC236}">
                <a16:creationId xmlns:a16="http://schemas.microsoft.com/office/drawing/2014/main" id="{3FC5A442-88E8-00EC-2590-47A24E5D7037}"/>
              </a:ext>
            </a:extLst>
          </p:cNvPr>
          <p:cNvSpPr txBox="1"/>
          <p:nvPr/>
        </p:nvSpPr>
        <p:spPr>
          <a:xfrm>
            <a:off x="6401329" y="4032182"/>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Carlos Carbajal</a:t>
            </a:r>
            <a:endParaRPr lang="en-US" sz="1200"/>
          </a:p>
        </p:txBody>
      </p:sp>
      <p:sp>
        <p:nvSpPr>
          <p:cNvPr id="52" name="TextBox 51">
            <a:extLst>
              <a:ext uri="{FF2B5EF4-FFF2-40B4-BE49-F238E27FC236}">
                <a16:creationId xmlns:a16="http://schemas.microsoft.com/office/drawing/2014/main" id="{795CA917-B699-D15B-DDB6-6A4B03CA12DD}"/>
              </a:ext>
            </a:extLst>
          </p:cNvPr>
          <p:cNvSpPr txBox="1"/>
          <p:nvPr/>
        </p:nvSpPr>
        <p:spPr>
          <a:xfrm>
            <a:off x="7726392" y="4032182"/>
            <a:ext cx="133552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Brighton Garrett</a:t>
            </a:r>
            <a:endParaRPr lang="en-US" sz="1200"/>
          </a:p>
        </p:txBody>
      </p:sp>
      <p:sp>
        <p:nvSpPr>
          <p:cNvPr id="53" name="TextBox 52">
            <a:extLst>
              <a:ext uri="{FF2B5EF4-FFF2-40B4-BE49-F238E27FC236}">
                <a16:creationId xmlns:a16="http://schemas.microsoft.com/office/drawing/2014/main" id="{4418B78E-DB51-C728-D582-0D836A6248E3}"/>
              </a:ext>
            </a:extLst>
          </p:cNvPr>
          <p:cNvSpPr txBox="1"/>
          <p:nvPr/>
        </p:nvSpPr>
        <p:spPr>
          <a:xfrm>
            <a:off x="9077863" y="4032181"/>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Maddie Edlund</a:t>
            </a:r>
            <a:endParaRPr lang="en-US" sz="1200"/>
          </a:p>
        </p:txBody>
      </p:sp>
      <p:sp>
        <p:nvSpPr>
          <p:cNvPr id="54" name="TextBox 53">
            <a:extLst>
              <a:ext uri="{FF2B5EF4-FFF2-40B4-BE49-F238E27FC236}">
                <a16:creationId xmlns:a16="http://schemas.microsoft.com/office/drawing/2014/main" id="{D9725751-B3AF-1AE1-664C-A178F831E0E9}"/>
              </a:ext>
            </a:extLst>
          </p:cNvPr>
          <p:cNvSpPr txBox="1"/>
          <p:nvPr/>
        </p:nvSpPr>
        <p:spPr>
          <a:xfrm>
            <a:off x="1840266" y="6012185"/>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Grant Shrable</a:t>
            </a:r>
            <a:endParaRPr lang="en-US" sz="1200"/>
          </a:p>
        </p:txBody>
      </p:sp>
      <p:sp>
        <p:nvSpPr>
          <p:cNvPr id="55" name="TextBox 54">
            <a:extLst>
              <a:ext uri="{FF2B5EF4-FFF2-40B4-BE49-F238E27FC236}">
                <a16:creationId xmlns:a16="http://schemas.microsoft.com/office/drawing/2014/main" id="{C4937D7E-E363-4285-2BBD-1BF3A2CF04CB}"/>
              </a:ext>
            </a:extLst>
          </p:cNvPr>
          <p:cNvSpPr txBox="1"/>
          <p:nvPr/>
        </p:nvSpPr>
        <p:spPr>
          <a:xfrm>
            <a:off x="3478353" y="6029590"/>
            <a:ext cx="130676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Victoria Norton</a:t>
            </a:r>
            <a:endParaRPr lang="en-US" sz="1200"/>
          </a:p>
        </p:txBody>
      </p:sp>
      <p:sp>
        <p:nvSpPr>
          <p:cNvPr id="56" name="TextBox 55">
            <a:extLst>
              <a:ext uri="{FF2B5EF4-FFF2-40B4-BE49-F238E27FC236}">
                <a16:creationId xmlns:a16="http://schemas.microsoft.com/office/drawing/2014/main" id="{9E12926C-4379-001F-08EE-4B4B182007C8}"/>
              </a:ext>
            </a:extLst>
          </p:cNvPr>
          <p:cNvSpPr txBox="1"/>
          <p:nvPr/>
        </p:nvSpPr>
        <p:spPr>
          <a:xfrm>
            <a:off x="5324045" y="6024990"/>
            <a:ext cx="1019223"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Emily Kolb</a:t>
            </a:r>
            <a:endParaRPr lang="en-US" sz="1200"/>
          </a:p>
        </p:txBody>
      </p:sp>
      <p:pic>
        <p:nvPicPr>
          <p:cNvPr id="2" name="Picture 1" descr="A person smiling at camera&#10;&#10;Description automatically generated">
            <a:extLst>
              <a:ext uri="{FF2B5EF4-FFF2-40B4-BE49-F238E27FC236}">
                <a16:creationId xmlns:a16="http://schemas.microsoft.com/office/drawing/2014/main" id="{F9FE109F-2D3A-0855-3E80-595A44D79021}"/>
              </a:ext>
            </a:extLst>
          </p:cNvPr>
          <p:cNvPicPr>
            <a:picLocks noChangeAspect="1"/>
          </p:cNvPicPr>
          <p:nvPr/>
        </p:nvPicPr>
        <p:blipFill>
          <a:blip r:embed="rId20"/>
          <a:stretch>
            <a:fillRect/>
          </a:stretch>
        </p:blipFill>
        <p:spPr>
          <a:xfrm>
            <a:off x="6946422" y="4581265"/>
            <a:ext cx="1235051" cy="1450815"/>
          </a:xfrm>
          <a:prstGeom prst="rect">
            <a:avLst/>
          </a:prstGeom>
          <a:ln w="19050">
            <a:solidFill>
              <a:srgbClr val="00ABAD"/>
            </a:solidFill>
          </a:ln>
        </p:spPr>
      </p:pic>
      <p:sp>
        <p:nvSpPr>
          <p:cNvPr id="4" name="TextBox 3">
            <a:extLst>
              <a:ext uri="{FF2B5EF4-FFF2-40B4-BE49-F238E27FC236}">
                <a16:creationId xmlns:a16="http://schemas.microsoft.com/office/drawing/2014/main" id="{F0ED7EE6-B700-0C95-70F4-6214A2EB1281}"/>
              </a:ext>
            </a:extLst>
          </p:cNvPr>
          <p:cNvSpPr txBox="1"/>
          <p:nvPr/>
        </p:nvSpPr>
        <p:spPr>
          <a:xfrm>
            <a:off x="6998043" y="6034676"/>
            <a:ext cx="1134242"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Leona </a:t>
            </a:r>
            <a:r>
              <a:rPr lang="en-US" sz="1200" err="1">
                <a:ea typeface="Calibri"/>
                <a:cs typeface="Calibri"/>
              </a:rPr>
              <a:t>Liskovec</a:t>
            </a:r>
            <a:endParaRPr lang="en-US" sz="1200"/>
          </a:p>
        </p:txBody>
      </p:sp>
      <p:pic>
        <p:nvPicPr>
          <p:cNvPr id="1026" name="Picture 2" descr="Christopher P. Fagundes">
            <a:extLst>
              <a:ext uri="{FF2B5EF4-FFF2-40B4-BE49-F238E27FC236}">
                <a16:creationId xmlns:a16="http://schemas.microsoft.com/office/drawing/2014/main" id="{EC4F5B4B-F253-FE3C-5F7E-DB2A1FA7AB8E}"/>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707983" y="4593555"/>
            <a:ext cx="1335523" cy="1426237"/>
          </a:xfrm>
          <a:prstGeom prst="rect">
            <a:avLst/>
          </a:prstGeom>
          <a:noFill/>
          <a:ln w="19050">
            <a:solidFill>
              <a:srgbClr val="00ABAD"/>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565782E-CB51-C333-74B2-A67EA6A2363E}"/>
              </a:ext>
            </a:extLst>
          </p:cNvPr>
          <p:cNvSpPr txBox="1"/>
          <p:nvPr/>
        </p:nvSpPr>
        <p:spPr>
          <a:xfrm>
            <a:off x="8645453" y="6027048"/>
            <a:ext cx="1616311"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ea typeface="Calibri"/>
                <a:cs typeface="Calibri"/>
              </a:rPr>
              <a:t>Christopher </a:t>
            </a:r>
            <a:r>
              <a:rPr lang="en-US" sz="1200" err="1">
                <a:ea typeface="Calibri"/>
                <a:cs typeface="Calibri"/>
              </a:rPr>
              <a:t>Fagundes</a:t>
            </a:r>
            <a:endParaRPr lang="en-US" sz="1200"/>
          </a:p>
        </p:txBody>
      </p:sp>
    </p:spTree>
    <p:extLst>
      <p:ext uri="{BB962C8B-B14F-4D97-AF65-F5344CB8AC3E}">
        <p14:creationId xmlns:p14="http://schemas.microsoft.com/office/powerpoint/2010/main" val="2753642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AA552-E4C9-A534-EF87-1305CB599EF4}"/>
              </a:ext>
            </a:extLst>
          </p:cNvPr>
          <p:cNvSpPr>
            <a:spLocks noGrp="1"/>
          </p:cNvSpPr>
          <p:nvPr>
            <p:ph type="ctrTitle"/>
          </p:nvPr>
        </p:nvSpPr>
        <p:spPr>
          <a:xfrm>
            <a:off x="1443631" y="1333501"/>
            <a:ext cx="9144000" cy="2387600"/>
          </a:xfrm>
        </p:spPr>
        <p:txBody>
          <a:bodyPr>
            <a:normAutofit/>
          </a:bodyPr>
          <a:lstStyle/>
          <a:p>
            <a:r>
              <a:rPr lang="en-US" sz="5500" dirty="0">
                <a:solidFill>
                  <a:srgbClr val="E0573F"/>
                </a:solidFill>
                <a:latin typeface="Work Sans" pitchFamily="2" charset="77"/>
              </a:rPr>
              <a:t>Thank you!</a:t>
            </a:r>
            <a:br>
              <a:rPr lang="en-US" sz="5500" dirty="0">
                <a:solidFill>
                  <a:srgbClr val="E0573F"/>
                </a:solidFill>
                <a:latin typeface="Work Sans" pitchFamily="2" charset="77"/>
              </a:rPr>
            </a:br>
            <a:br>
              <a:rPr lang="en-US" sz="5500" dirty="0">
                <a:solidFill>
                  <a:srgbClr val="E0573F"/>
                </a:solidFill>
                <a:latin typeface="Work Sans" pitchFamily="2" charset="77"/>
              </a:rPr>
            </a:br>
            <a:r>
              <a:rPr lang="en-US" sz="4000" dirty="0">
                <a:latin typeface="Work Sans" pitchFamily="2" charset="77"/>
              </a:rPr>
              <a:t>Angie_LeRoy@baylor.edu</a:t>
            </a:r>
            <a:endParaRPr lang="en-US" sz="5500" dirty="0">
              <a:latin typeface="Work Sans" pitchFamily="2" charset="77"/>
            </a:endParaRPr>
          </a:p>
        </p:txBody>
      </p:sp>
      <p:pic>
        <p:nvPicPr>
          <p:cNvPr id="5" name="Graphic 5">
            <a:extLst>
              <a:ext uri="{FF2B5EF4-FFF2-40B4-BE49-F238E27FC236}">
                <a16:creationId xmlns:a16="http://schemas.microsoft.com/office/drawing/2014/main" id="{BF4764DB-30CE-4A9B-B3F7-58B1BD7AE4C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24088" y="5029281"/>
            <a:ext cx="4512091" cy="1919121"/>
          </a:xfrm>
          <a:prstGeom prst="rect">
            <a:avLst/>
          </a:prstGeom>
        </p:spPr>
      </p:pic>
      <p:sp>
        <p:nvSpPr>
          <p:cNvPr id="6" name="Right Triangle 5">
            <a:extLst>
              <a:ext uri="{FF2B5EF4-FFF2-40B4-BE49-F238E27FC236}">
                <a16:creationId xmlns:a16="http://schemas.microsoft.com/office/drawing/2014/main" id="{C265E4AB-206F-FC95-6313-0EA2BB672DA3}"/>
              </a:ext>
            </a:extLst>
          </p:cNvPr>
          <p:cNvSpPr/>
          <p:nvPr/>
        </p:nvSpPr>
        <p:spPr>
          <a:xfrm>
            <a:off x="5951" y="5119687"/>
            <a:ext cx="2875360" cy="1738311"/>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a:extLst>
              <a:ext uri="{FF2B5EF4-FFF2-40B4-BE49-F238E27FC236}">
                <a16:creationId xmlns:a16="http://schemas.microsoft.com/office/drawing/2014/main" id="{A7F58B3E-130C-07B4-5639-8133D49D220A}"/>
              </a:ext>
            </a:extLst>
          </p:cNvPr>
          <p:cNvSpPr/>
          <p:nvPr/>
        </p:nvSpPr>
        <p:spPr>
          <a:xfrm flipH="1">
            <a:off x="7905749" y="5822157"/>
            <a:ext cx="4286250" cy="1035843"/>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A5F0A24-0B8D-AFC5-3041-4DFDAC6131B3}"/>
              </a:ext>
            </a:extLst>
          </p:cNvPr>
          <p:cNvSpPr/>
          <p:nvPr/>
        </p:nvSpPr>
        <p:spPr>
          <a:xfrm flipH="1">
            <a:off x="10900172" y="4345781"/>
            <a:ext cx="1291829" cy="2512218"/>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8CA3DD6D-CFEA-8E05-B6DD-7D6E53DEA750}"/>
              </a:ext>
            </a:extLst>
          </p:cNvPr>
          <p:cNvSpPr/>
          <p:nvPr/>
        </p:nvSpPr>
        <p:spPr>
          <a:xfrm>
            <a:off x="5953" y="4256485"/>
            <a:ext cx="1095375" cy="2601513"/>
          </a:xfrm>
          <a:prstGeom prst="rtTriangl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88933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E8429-B761-8303-59A5-97A2CF3BAD4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D524672-CF95-B27E-B096-DC8128E0E2DD}"/>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0C1816DA-4370-4E5D-55BA-B497F6B97FF9}"/>
              </a:ext>
            </a:extLst>
          </p:cNvPr>
          <p:cNvSpPr>
            <a:spLocks noGrp="1"/>
          </p:cNvSpPr>
          <p:nvPr>
            <p:ph type="sldNum" sz="quarter" idx="12"/>
          </p:nvPr>
        </p:nvSpPr>
        <p:spPr/>
        <p:txBody>
          <a:bodyPr/>
          <a:lstStyle/>
          <a:p>
            <a:fld id="{5EA6D450-147E-4D9B-A86B-5837D6649C23}" type="slidenum">
              <a:rPr lang="en-US" smtClean="0"/>
              <a:t>34</a:t>
            </a:fld>
            <a:endParaRPr lang="en-US"/>
          </a:p>
        </p:txBody>
      </p:sp>
    </p:spTree>
    <p:extLst>
      <p:ext uri="{BB962C8B-B14F-4D97-AF65-F5344CB8AC3E}">
        <p14:creationId xmlns:p14="http://schemas.microsoft.com/office/powerpoint/2010/main" val="30205019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17AD4-4D58-4F6B-059D-C7B42D8A37D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50DDC504-D0BE-E4EE-1E4E-CA11B939AF1F}"/>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5BE3E089-A4E6-03C5-DF91-787B740DB73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A6C7702D-D34B-E4FE-7FF0-58680812B5FD}"/>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8B61B303-43AC-39B7-3E0B-C3F3CA7BD5A0}"/>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29A82317-EAE6-D132-D730-0AFC39004B7C}"/>
              </a:ext>
            </a:extLst>
          </p:cNvPr>
          <p:cNvSpPr txBox="1"/>
          <p:nvPr/>
        </p:nvSpPr>
        <p:spPr>
          <a:xfrm>
            <a:off x="525254" y="700856"/>
            <a:ext cx="9120770" cy="1077218"/>
          </a:xfrm>
          <a:prstGeom prst="rect">
            <a:avLst/>
          </a:prstGeom>
          <a:noFill/>
        </p:spPr>
        <p:txBody>
          <a:bodyPr wrap="square">
            <a:spAutoFit/>
          </a:bodyPr>
          <a:lstStyle/>
          <a:p>
            <a:r>
              <a:rPr lang="en-US" sz="3200" dirty="0">
                <a:solidFill>
                  <a:srgbClr val="E0573F"/>
                </a:solidFill>
                <a:latin typeface=""/>
              </a:rPr>
              <a:t>Writing to Heal: A Cognitive-based Writing Intervention for ADRD caregivers</a:t>
            </a:r>
          </a:p>
        </p:txBody>
      </p:sp>
      <p:pic>
        <p:nvPicPr>
          <p:cNvPr id="5" name="Picture 2" descr="Image result for sick older husband">
            <a:extLst>
              <a:ext uri="{FF2B5EF4-FFF2-40B4-BE49-F238E27FC236}">
                <a16:creationId xmlns:a16="http://schemas.microsoft.com/office/drawing/2014/main" id="{FCA72558-82F4-10F4-5DBC-861D745C0B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8724" y="2086574"/>
            <a:ext cx="2876861" cy="28768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age result for national institute of aging">
            <a:extLst>
              <a:ext uri="{FF2B5EF4-FFF2-40B4-BE49-F238E27FC236}">
                <a16:creationId xmlns:a16="http://schemas.microsoft.com/office/drawing/2014/main" id="{FEBB8256-E8CA-B9CB-7382-76373338942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207" y="4095301"/>
            <a:ext cx="1692511" cy="1692511"/>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CE659D7E-6B5D-64EF-18A7-06AD71D2DC4C}"/>
              </a:ext>
            </a:extLst>
          </p:cNvPr>
          <p:cNvSpPr/>
          <p:nvPr/>
        </p:nvSpPr>
        <p:spPr>
          <a:xfrm>
            <a:off x="629207" y="5787812"/>
            <a:ext cx="1839030" cy="646331"/>
          </a:xfrm>
          <a:prstGeom prst="rect">
            <a:avLst/>
          </a:prstGeom>
          <a:solidFill>
            <a:schemeClr val="bg1"/>
          </a:solidFill>
        </p:spPr>
        <p:txBody>
          <a:bodyPr wrap="none">
            <a:spAutoFit/>
          </a:bodyPr>
          <a:lstStyle/>
          <a:p>
            <a:r>
              <a:rPr lang="en-US" dirty="0">
                <a:solidFill>
                  <a:schemeClr val="tx1">
                    <a:lumMod val="75000"/>
                    <a:lumOff val="25000"/>
                  </a:schemeClr>
                </a:solidFill>
              </a:rPr>
              <a:t>K01 AG 073824</a:t>
            </a:r>
          </a:p>
          <a:p>
            <a:r>
              <a:rPr lang="en-US" dirty="0">
                <a:solidFill>
                  <a:schemeClr val="tx1">
                    <a:lumMod val="75000"/>
                    <a:lumOff val="25000"/>
                  </a:schemeClr>
                </a:solidFill>
              </a:rPr>
              <a:t>PI: Angie LeRoy</a:t>
            </a:r>
            <a:endParaRPr lang="en-US" dirty="0"/>
          </a:p>
        </p:txBody>
      </p:sp>
      <p:sp>
        <p:nvSpPr>
          <p:cNvPr id="15" name="TextBox 14">
            <a:extLst>
              <a:ext uri="{FF2B5EF4-FFF2-40B4-BE49-F238E27FC236}">
                <a16:creationId xmlns:a16="http://schemas.microsoft.com/office/drawing/2014/main" id="{8B906E3D-0CB5-7D93-E902-21E9A8205888}"/>
              </a:ext>
            </a:extLst>
          </p:cNvPr>
          <p:cNvSpPr txBox="1"/>
          <p:nvPr/>
        </p:nvSpPr>
        <p:spPr>
          <a:xfrm>
            <a:off x="4944447" y="2426828"/>
            <a:ext cx="6188853" cy="3416320"/>
          </a:xfrm>
          <a:prstGeom prst="rect">
            <a:avLst/>
          </a:prstGeom>
          <a:noFill/>
        </p:spPr>
        <p:txBody>
          <a:bodyPr wrap="square" rtlCol="0">
            <a:spAutoFit/>
          </a:bodyPr>
          <a:lstStyle/>
          <a:p>
            <a:r>
              <a:rPr lang="en-US" sz="2000" b="1" dirty="0"/>
              <a:t>(Aim 1) </a:t>
            </a:r>
            <a:r>
              <a:rPr lang="en-US" sz="2000" dirty="0"/>
              <a:t>Identify opportunities for targeted treatment and potential barriers to the intervention. </a:t>
            </a:r>
          </a:p>
          <a:p>
            <a:endParaRPr lang="en-US" sz="2000" dirty="0"/>
          </a:p>
          <a:p>
            <a:r>
              <a:rPr lang="en-US" sz="2000" b="1" dirty="0"/>
              <a:t>(Aim 2) </a:t>
            </a:r>
            <a:r>
              <a:rPr lang="en-US" sz="2000" dirty="0"/>
              <a:t>Adapt and optimize a Cognitive-based writing intervention for stress and grief during ADRD spousal caregiving</a:t>
            </a:r>
          </a:p>
          <a:p>
            <a:endParaRPr lang="en-US" sz="2000" b="1" dirty="0"/>
          </a:p>
          <a:p>
            <a:r>
              <a:rPr lang="en-US" sz="2000" b="1" dirty="0">
                <a:solidFill>
                  <a:srgbClr val="433C33"/>
                </a:solidFill>
              </a:rPr>
              <a:t>(Aim 3) </a:t>
            </a:r>
            <a:r>
              <a:rPr lang="en-US" sz="2000" dirty="0">
                <a:solidFill>
                  <a:srgbClr val="433C33"/>
                </a:solidFill>
              </a:rPr>
              <a:t>To test the intervention for acceptability, feasibility, and preliminary effects</a:t>
            </a:r>
          </a:p>
          <a:p>
            <a:endParaRPr lang="en-US" dirty="0"/>
          </a:p>
          <a:p>
            <a:endParaRPr lang="en-US" dirty="0"/>
          </a:p>
        </p:txBody>
      </p:sp>
    </p:spTree>
    <p:extLst>
      <p:ext uri="{BB962C8B-B14F-4D97-AF65-F5344CB8AC3E}">
        <p14:creationId xmlns:p14="http://schemas.microsoft.com/office/powerpoint/2010/main" val="1072201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2" end="2"/>
                                            </p:txEl>
                                          </p:spTgt>
                                        </p:tgtEl>
                                        <p:attrNameLst>
                                          <p:attrName>style.visibility</p:attrName>
                                        </p:attrNameLst>
                                      </p:cBhvr>
                                      <p:to>
                                        <p:strVal val="visible"/>
                                      </p:to>
                                    </p:set>
                                    <p:animEffect transition="in" filter="fade">
                                      <p:cBhvr>
                                        <p:cTn id="10" dur="500"/>
                                        <p:tgtEl>
                                          <p:spTgt spid="1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animEffect transition="in" filter="fade">
                                      <p:cBhvr>
                                        <p:cTn id="15" dur="50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D77A6-74B5-AE67-B06C-FFCD4CB51E4B}"/>
            </a:ext>
          </a:extLst>
        </p:cNvPr>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68BB933D-F045-CDFA-95B1-B0C93CF5F153}"/>
              </a:ext>
            </a:extLst>
          </p:cNvPr>
          <p:cNvCxnSpPr>
            <a:cxnSpLocks/>
          </p:cNvCxnSpPr>
          <p:nvPr/>
        </p:nvCxnSpPr>
        <p:spPr>
          <a:xfrm>
            <a:off x="221724" y="3351528"/>
            <a:ext cx="2966484" cy="0"/>
          </a:xfrm>
          <a:prstGeom prst="line">
            <a:avLst/>
          </a:prstGeom>
          <a:ln w="76200">
            <a:solidFill>
              <a:srgbClr val="F79566"/>
            </a:solidFill>
          </a:ln>
        </p:spPr>
        <p:style>
          <a:lnRef idx="3">
            <a:schemeClr val="dk1"/>
          </a:lnRef>
          <a:fillRef idx="0">
            <a:schemeClr val="dk1"/>
          </a:fillRef>
          <a:effectRef idx="2">
            <a:schemeClr val="dk1"/>
          </a:effectRef>
          <a:fontRef idx="minor">
            <a:schemeClr val="tx1"/>
          </a:fontRef>
        </p:style>
      </p:cxnSp>
      <p:cxnSp>
        <p:nvCxnSpPr>
          <p:cNvPr id="6" name="Straight Connector 5">
            <a:extLst>
              <a:ext uri="{FF2B5EF4-FFF2-40B4-BE49-F238E27FC236}">
                <a16:creationId xmlns:a16="http://schemas.microsoft.com/office/drawing/2014/main" id="{7A568A1E-9BE0-4092-6CD6-0C54A5AA559D}"/>
              </a:ext>
            </a:extLst>
          </p:cNvPr>
          <p:cNvCxnSpPr>
            <a:cxnSpLocks/>
          </p:cNvCxnSpPr>
          <p:nvPr/>
        </p:nvCxnSpPr>
        <p:spPr>
          <a:xfrm>
            <a:off x="3188208" y="3352965"/>
            <a:ext cx="8757684" cy="0"/>
          </a:xfrm>
          <a:prstGeom prst="line">
            <a:avLst/>
          </a:prstGeom>
          <a:ln w="76200">
            <a:solidFill>
              <a:srgbClr val="E0573F"/>
            </a:solidFill>
          </a:ln>
        </p:spPr>
        <p:style>
          <a:lnRef idx="3">
            <a:schemeClr val="dk1"/>
          </a:lnRef>
          <a:fillRef idx="0">
            <a:schemeClr val="dk1"/>
          </a:fillRef>
          <a:effectRef idx="2">
            <a:schemeClr val="dk1"/>
          </a:effectRef>
          <a:fontRef idx="minor">
            <a:schemeClr val="tx1"/>
          </a:fontRef>
        </p:style>
      </p:cxnSp>
      <p:sp>
        <p:nvSpPr>
          <p:cNvPr id="7" name="TextBox 6">
            <a:extLst>
              <a:ext uri="{FF2B5EF4-FFF2-40B4-BE49-F238E27FC236}">
                <a16:creationId xmlns:a16="http://schemas.microsoft.com/office/drawing/2014/main" id="{B77E09F4-5103-5762-24E9-DB0BE667D890}"/>
              </a:ext>
            </a:extLst>
          </p:cNvPr>
          <p:cNvSpPr txBox="1"/>
          <p:nvPr/>
        </p:nvSpPr>
        <p:spPr>
          <a:xfrm>
            <a:off x="804757" y="235384"/>
            <a:ext cx="3753398" cy="400110"/>
          </a:xfrm>
          <a:prstGeom prst="rect">
            <a:avLst/>
          </a:prstGeom>
          <a:noFill/>
        </p:spPr>
        <p:txBody>
          <a:bodyPr wrap="square" rtlCol="0">
            <a:spAutoFit/>
          </a:bodyPr>
          <a:lstStyle/>
          <a:p>
            <a:r>
              <a:rPr lang="en-US" sz="2000" dirty="0">
                <a:solidFill>
                  <a:srgbClr val="F79566"/>
                </a:solidFill>
                <a:latin typeface="Work Sans Medium" pitchFamily="2" charset="77"/>
              </a:rPr>
              <a:t>Community Outreach Team</a:t>
            </a:r>
          </a:p>
        </p:txBody>
      </p:sp>
      <p:sp>
        <p:nvSpPr>
          <p:cNvPr id="8" name="TextBox 7">
            <a:extLst>
              <a:ext uri="{FF2B5EF4-FFF2-40B4-BE49-F238E27FC236}">
                <a16:creationId xmlns:a16="http://schemas.microsoft.com/office/drawing/2014/main" id="{FF049E08-6D59-ABD6-DB82-2D151C9FCAF2}"/>
              </a:ext>
            </a:extLst>
          </p:cNvPr>
          <p:cNvSpPr txBox="1"/>
          <p:nvPr/>
        </p:nvSpPr>
        <p:spPr>
          <a:xfrm>
            <a:off x="6367217" y="235384"/>
            <a:ext cx="3660723" cy="400110"/>
          </a:xfrm>
          <a:prstGeom prst="rect">
            <a:avLst/>
          </a:prstGeom>
          <a:noFill/>
        </p:spPr>
        <p:txBody>
          <a:bodyPr wrap="square" rtlCol="0">
            <a:spAutoFit/>
          </a:bodyPr>
          <a:lstStyle/>
          <a:p>
            <a:r>
              <a:rPr lang="en-US" sz="2000" dirty="0">
                <a:solidFill>
                  <a:srgbClr val="E0573F"/>
                </a:solidFill>
                <a:latin typeface="Work Sans Medium" pitchFamily="2" charset="77"/>
              </a:rPr>
              <a:t>Participant Outreach Team </a:t>
            </a:r>
          </a:p>
        </p:txBody>
      </p:sp>
      <p:sp>
        <p:nvSpPr>
          <p:cNvPr id="11" name="TextBox 10">
            <a:extLst>
              <a:ext uri="{FF2B5EF4-FFF2-40B4-BE49-F238E27FC236}">
                <a16:creationId xmlns:a16="http://schemas.microsoft.com/office/drawing/2014/main" id="{F41F4E91-D6AD-8559-5D87-BE02C1EFC438}"/>
              </a:ext>
            </a:extLst>
          </p:cNvPr>
          <p:cNvSpPr txBox="1"/>
          <p:nvPr/>
        </p:nvSpPr>
        <p:spPr>
          <a:xfrm>
            <a:off x="10298" y="4032295"/>
            <a:ext cx="1371600" cy="523220"/>
          </a:xfrm>
          <a:prstGeom prst="rect">
            <a:avLst/>
          </a:prstGeom>
          <a:noFill/>
          <a:ln w="12700">
            <a:noFill/>
          </a:ln>
        </p:spPr>
        <p:txBody>
          <a:bodyPr wrap="square" rtlCol="0">
            <a:spAutoFit/>
          </a:bodyPr>
          <a:lstStyle/>
          <a:p>
            <a:pPr algn="ctr"/>
            <a:r>
              <a:rPr lang="en-US" sz="1400" dirty="0">
                <a:latin typeface="Work Sans" pitchFamily="2" charset="77"/>
              </a:rPr>
              <a:t>C-Team cold calls CS</a:t>
            </a:r>
          </a:p>
        </p:txBody>
      </p:sp>
      <p:sp>
        <p:nvSpPr>
          <p:cNvPr id="15" name="TextBox 14">
            <a:extLst>
              <a:ext uri="{FF2B5EF4-FFF2-40B4-BE49-F238E27FC236}">
                <a16:creationId xmlns:a16="http://schemas.microsoft.com/office/drawing/2014/main" id="{578209EE-247A-7586-FC7A-489E9BBCD87F}"/>
              </a:ext>
            </a:extLst>
          </p:cNvPr>
          <p:cNvSpPr txBox="1"/>
          <p:nvPr/>
        </p:nvSpPr>
        <p:spPr>
          <a:xfrm>
            <a:off x="691579" y="995157"/>
            <a:ext cx="1371600" cy="1600438"/>
          </a:xfrm>
          <a:prstGeom prst="rect">
            <a:avLst/>
          </a:prstGeom>
          <a:noFill/>
        </p:spPr>
        <p:txBody>
          <a:bodyPr wrap="square" rtlCol="0">
            <a:spAutoFit/>
          </a:bodyPr>
          <a:lstStyle/>
          <a:p>
            <a:pPr algn="ctr"/>
            <a:r>
              <a:rPr lang="en-US" sz="1400" dirty="0">
                <a:latin typeface="Work Sans" pitchFamily="2" charset="77"/>
              </a:rPr>
              <a:t>CS responds to calls/ emails &amp; distributes flyer/study information &amp; moves to AR</a:t>
            </a:r>
          </a:p>
        </p:txBody>
      </p:sp>
      <p:sp>
        <p:nvSpPr>
          <p:cNvPr id="18" name="TextBox 17">
            <a:extLst>
              <a:ext uri="{FF2B5EF4-FFF2-40B4-BE49-F238E27FC236}">
                <a16:creationId xmlns:a16="http://schemas.microsoft.com/office/drawing/2014/main" id="{FF6287BF-8313-C38A-440D-D688CCD56AF5}"/>
              </a:ext>
            </a:extLst>
          </p:cNvPr>
          <p:cNvSpPr txBox="1"/>
          <p:nvPr/>
        </p:nvSpPr>
        <p:spPr>
          <a:xfrm>
            <a:off x="1911244" y="3709825"/>
            <a:ext cx="1665287" cy="1384995"/>
          </a:xfrm>
          <a:prstGeom prst="rect">
            <a:avLst/>
          </a:prstGeom>
          <a:noFill/>
        </p:spPr>
        <p:txBody>
          <a:bodyPr wrap="square" rtlCol="0">
            <a:spAutoFit/>
          </a:bodyPr>
          <a:lstStyle/>
          <a:p>
            <a:pPr algn="ctr"/>
            <a:r>
              <a:rPr lang="en-US" sz="1400" dirty="0">
                <a:latin typeface="Work Sans" pitchFamily="2" charset="77"/>
              </a:rPr>
              <a:t>Caregiver hears about study from CS and emails P-Team, P-Team collects contact info</a:t>
            </a:r>
          </a:p>
        </p:txBody>
      </p:sp>
      <p:sp>
        <p:nvSpPr>
          <p:cNvPr id="28" name="TextBox 27">
            <a:extLst>
              <a:ext uri="{FF2B5EF4-FFF2-40B4-BE49-F238E27FC236}">
                <a16:creationId xmlns:a16="http://schemas.microsoft.com/office/drawing/2014/main" id="{8EC4C609-05C4-70F8-6E49-C4AF26014442}"/>
              </a:ext>
            </a:extLst>
          </p:cNvPr>
          <p:cNvSpPr txBox="1"/>
          <p:nvPr/>
        </p:nvSpPr>
        <p:spPr>
          <a:xfrm>
            <a:off x="3457707" y="779713"/>
            <a:ext cx="1371600" cy="1815882"/>
          </a:xfrm>
          <a:prstGeom prst="rect">
            <a:avLst/>
          </a:prstGeom>
          <a:noFill/>
        </p:spPr>
        <p:txBody>
          <a:bodyPr wrap="square" rtlCol="0">
            <a:spAutoFit/>
          </a:bodyPr>
          <a:lstStyle/>
          <a:p>
            <a:pPr algn="ctr"/>
            <a:r>
              <a:rPr lang="en-US" sz="1400" dirty="0">
                <a:latin typeface="Work Sans" pitchFamily="2" charset="77"/>
              </a:rPr>
              <a:t>P-Team conducts eligibility screening, collects availability for FG &amp; IS, &amp; emails MRF</a:t>
            </a:r>
          </a:p>
        </p:txBody>
      </p:sp>
      <p:sp>
        <p:nvSpPr>
          <p:cNvPr id="29" name="TextBox 28">
            <a:extLst>
              <a:ext uri="{FF2B5EF4-FFF2-40B4-BE49-F238E27FC236}">
                <a16:creationId xmlns:a16="http://schemas.microsoft.com/office/drawing/2014/main" id="{EA83BAC3-998A-3406-6442-D78F7420FD01}"/>
              </a:ext>
            </a:extLst>
          </p:cNvPr>
          <p:cNvSpPr txBox="1"/>
          <p:nvPr/>
        </p:nvSpPr>
        <p:spPr>
          <a:xfrm>
            <a:off x="9432557" y="5022965"/>
            <a:ext cx="2743200" cy="1828800"/>
          </a:xfrm>
          <a:prstGeom prst="rect">
            <a:avLst/>
          </a:prstGeom>
          <a:noFill/>
          <a:ln>
            <a:solidFill>
              <a:srgbClr val="F79566"/>
            </a:solidFill>
          </a:ln>
        </p:spPr>
        <p:txBody>
          <a:bodyPr wrap="square" rtlCol="0">
            <a:spAutoFit/>
          </a:bodyPr>
          <a:lstStyle/>
          <a:p>
            <a:r>
              <a:rPr lang="en-US" sz="1400" u="sng" dirty="0">
                <a:latin typeface="Work Sans" pitchFamily="2" charset="77"/>
              </a:rPr>
              <a:t>Key:</a:t>
            </a:r>
          </a:p>
          <a:p>
            <a:r>
              <a:rPr lang="en-US" sz="1400" dirty="0">
                <a:latin typeface="Work Sans" pitchFamily="2" charset="77"/>
              </a:rPr>
              <a:t>AR = Active Recruitment</a:t>
            </a:r>
          </a:p>
          <a:p>
            <a:r>
              <a:rPr lang="en-US" sz="1400" dirty="0">
                <a:latin typeface="Work Sans" pitchFamily="2" charset="77"/>
              </a:rPr>
              <a:t>FG = Focus Group</a:t>
            </a:r>
          </a:p>
          <a:p>
            <a:r>
              <a:rPr lang="en-US" sz="1400" dirty="0">
                <a:latin typeface="Work Sans" pitchFamily="2" charset="77"/>
              </a:rPr>
              <a:t>IS = Information Session</a:t>
            </a:r>
          </a:p>
          <a:p>
            <a:r>
              <a:rPr lang="en-US" sz="1400" dirty="0">
                <a:latin typeface="Work Sans" pitchFamily="2" charset="77"/>
              </a:rPr>
              <a:t>PP = Prospective Participant</a:t>
            </a:r>
          </a:p>
          <a:p>
            <a:r>
              <a:rPr lang="en-US" sz="1400" dirty="0">
                <a:latin typeface="Work Sans" pitchFamily="2" charset="77"/>
              </a:rPr>
              <a:t>MRF = Medical Release Form</a:t>
            </a:r>
          </a:p>
          <a:p>
            <a:r>
              <a:rPr lang="en-US" sz="1400" dirty="0">
                <a:latin typeface="Work Sans" pitchFamily="2" charset="77"/>
              </a:rPr>
              <a:t>P = Participant</a:t>
            </a:r>
          </a:p>
          <a:p>
            <a:r>
              <a:rPr lang="en-US" sz="1400" dirty="0">
                <a:latin typeface="Work Sans" pitchFamily="2" charset="77"/>
              </a:rPr>
              <a:t>CS = Community Sites</a:t>
            </a:r>
          </a:p>
        </p:txBody>
      </p:sp>
      <p:grpSp>
        <p:nvGrpSpPr>
          <p:cNvPr id="23" name="Group 22">
            <a:extLst>
              <a:ext uri="{FF2B5EF4-FFF2-40B4-BE49-F238E27FC236}">
                <a16:creationId xmlns:a16="http://schemas.microsoft.com/office/drawing/2014/main" id="{89E7ECA0-9762-6030-7B41-981D9278B0C6}"/>
              </a:ext>
            </a:extLst>
          </p:cNvPr>
          <p:cNvGrpSpPr/>
          <p:nvPr/>
        </p:nvGrpSpPr>
        <p:grpSpPr>
          <a:xfrm rot="10800000">
            <a:off x="4820806" y="3475765"/>
            <a:ext cx="2365199" cy="286390"/>
            <a:chOff x="6541753" y="2999128"/>
            <a:chExt cx="748075" cy="286390"/>
          </a:xfrm>
        </p:grpSpPr>
        <p:sp>
          <p:nvSpPr>
            <p:cNvPr id="10" name="Left Brace 9">
              <a:extLst>
                <a:ext uri="{FF2B5EF4-FFF2-40B4-BE49-F238E27FC236}">
                  <a16:creationId xmlns:a16="http://schemas.microsoft.com/office/drawing/2014/main" id="{2004B7B9-CD69-3C5A-37CE-C25279CE8D20}"/>
                </a:ext>
              </a:extLst>
            </p:cNvPr>
            <p:cNvSpPr/>
            <p:nvPr/>
          </p:nvSpPr>
          <p:spPr>
            <a:xfrm rot="5400000">
              <a:off x="6922697" y="2918387"/>
              <a:ext cx="91761" cy="642501"/>
            </a:xfrm>
            <a:prstGeom prst="leftBrace">
              <a:avLst/>
            </a:prstGeom>
            <a:noFill/>
            <a:ln w="25400">
              <a:solidFill>
                <a:srgbClr val="E057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E0573F"/>
                </a:solidFill>
              </a:endParaRPr>
            </a:p>
          </p:txBody>
        </p:sp>
        <p:sp>
          <p:nvSpPr>
            <p:cNvPr id="13" name="TextBox 12">
              <a:extLst>
                <a:ext uri="{FF2B5EF4-FFF2-40B4-BE49-F238E27FC236}">
                  <a16:creationId xmlns:a16="http://schemas.microsoft.com/office/drawing/2014/main" id="{82F39CF9-2848-3050-EBD7-6F6AA69700D5}"/>
                </a:ext>
              </a:extLst>
            </p:cNvPr>
            <p:cNvSpPr txBox="1"/>
            <p:nvPr/>
          </p:nvSpPr>
          <p:spPr>
            <a:xfrm>
              <a:off x="6541753" y="2999128"/>
              <a:ext cx="58427" cy="246221"/>
            </a:xfrm>
            <a:prstGeom prst="rect">
              <a:avLst/>
            </a:prstGeom>
            <a:noFill/>
          </p:spPr>
          <p:txBody>
            <a:bodyPr wrap="none" rtlCol="0">
              <a:spAutoFit/>
            </a:bodyPr>
            <a:lstStyle/>
            <a:p>
              <a:endParaRPr lang="en-US" sz="1000" dirty="0">
                <a:latin typeface="Work Sans" pitchFamily="2" charset="77"/>
              </a:endParaRPr>
            </a:p>
          </p:txBody>
        </p:sp>
      </p:grpSp>
      <p:sp>
        <p:nvSpPr>
          <p:cNvPr id="41" name="TextBox 40">
            <a:extLst>
              <a:ext uri="{FF2B5EF4-FFF2-40B4-BE49-F238E27FC236}">
                <a16:creationId xmlns:a16="http://schemas.microsoft.com/office/drawing/2014/main" id="{5BA8432F-F120-95CB-C17F-42B387BBCAA0}"/>
              </a:ext>
            </a:extLst>
          </p:cNvPr>
          <p:cNvSpPr txBox="1"/>
          <p:nvPr/>
        </p:nvSpPr>
        <p:spPr>
          <a:xfrm>
            <a:off x="9530147" y="4032295"/>
            <a:ext cx="1371600" cy="307777"/>
          </a:xfrm>
          <a:prstGeom prst="rect">
            <a:avLst/>
          </a:prstGeom>
          <a:noFill/>
        </p:spPr>
        <p:txBody>
          <a:bodyPr wrap="square" rtlCol="0">
            <a:spAutoFit/>
          </a:bodyPr>
          <a:lstStyle/>
          <a:p>
            <a:pPr algn="ctr"/>
            <a:r>
              <a:rPr lang="en-US" sz="1400" dirty="0">
                <a:latin typeface="Work Sans" pitchFamily="2" charset="77"/>
              </a:rPr>
              <a:t>Conduct FG</a:t>
            </a:r>
          </a:p>
        </p:txBody>
      </p:sp>
      <p:grpSp>
        <p:nvGrpSpPr>
          <p:cNvPr id="43" name="Group 42">
            <a:extLst>
              <a:ext uri="{FF2B5EF4-FFF2-40B4-BE49-F238E27FC236}">
                <a16:creationId xmlns:a16="http://schemas.microsoft.com/office/drawing/2014/main" id="{E396F801-87E1-2C32-B85E-31FA1BE3AEEA}"/>
              </a:ext>
            </a:extLst>
          </p:cNvPr>
          <p:cNvGrpSpPr/>
          <p:nvPr/>
        </p:nvGrpSpPr>
        <p:grpSpPr>
          <a:xfrm>
            <a:off x="9469133" y="2939696"/>
            <a:ext cx="1117614" cy="286580"/>
            <a:chOff x="6595828" y="2999128"/>
            <a:chExt cx="1117614" cy="286580"/>
          </a:xfrm>
        </p:grpSpPr>
        <p:sp>
          <p:nvSpPr>
            <p:cNvPr id="44" name="Left Brace 43">
              <a:extLst>
                <a:ext uri="{FF2B5EF4-FFF2-40B4-BE49-F238E27FC236}">
                  <a16:creationId xmlns:a16="http://schemas.microsoft.com/office/drawing/2014/main" id="{13ED781E-145A-5B50-6A93-E1688A9AD951}"/>
                </a:ext>
              </a:extLst>
            </p:cNvPr>
            <p:cNvSpPr/>
            <p:nvPr/>
          </p:nvSpPr>
          <p:spPr>
            <a:xfrm rot="5400000">
              <a:off x="6981430" y="2918577"/>
              <a:ext cx="91761" cy="642501"/>
            </a:xfrm>
            <a:prstGeom prst="leftBrace">
              <a:avLst/>
            </a:prstGeom>
            <a:noFill/>
            <a:ln w="25400">
              <a:solidFill>
                <a:srgbClr val="E057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E0573F"/>
                </a:solidFill>
              </a:endParaRPr>
            </a:p>
          </p:txBody>
        </p:sp>
        <p:sp>
          <p:nvSpPr>
            <p:cNvPr id="45" name="TextBox 44">
              <a:extLst>
                <a:ext uri="{FF2B5EF4-FFF2-40B4-BE49-F238E27FC236}">
                  <a16:creationId xmlns:a16="http://schemas.microsoft.com/office/drawing/2014/main" id="{58C7922B-CD58-921C-9C88-55BB9B7FC77B}"/>
                </a:ext>
              </a:extLst>
            </p:cNvPr>
            <p:cNvSpPr txBox="1"/>
            <p:nvPr/>
          </p:nvSpPr>
          <p:spPr>
            <a:xfrm>
              <a:off x="6595828" y="2999128"/>
              <a:ext cx="1117614" cy="246221"/>
            </a:xfrm>
            <a:prstGeom prst="rect">
              <a:avLst/>
            </a:prstGeom>
            <a:noFill/>
          </p:spPr>
          <p:txBody>
            <a:bodyPr wrap="none" rtlCol="0">
              <a:spAutoFit/>
            </a:bodyPr>
            <a:lstStyle/>
            <a:p>
              <a:r>
                <a:rPr lang="en-US" sz="1000" dirty="0">
                  <a:latin typeface="Work Sans" pitchFamily="2" charset="77"/>
                </a:rPr>
                <a:t>Reminder calls</a:t>
              </a:r>
            </a:p>
          </p:txBody>
        </p:sp>
      </p:grpSp>
      <p:grpSp>
        <p:nvGrpSpPr>
          <p:cNvPr id="46" name="Group 45">
            <a:extLst>
              <a:ext uri="{FF2B5EF4-FFF2-40B4-BE49-F238E27FC236}">
                <a16:creationId xmlns:a16="http://schemas.microsoft.com/office/drawing/2014/main" id="{D2738198-289F-5DF8-C2EA-865DD7FA7FE3}"/>
              </a:ext>
            </a:extLst>
          </p:cNvPr>
          <p:cNvGrpSpPr/>
          <p:nvPr/>
        </p:nvGrpSpPr>
        <p:grpSpPr>
          <a:xfrm rot="10800000">
            <a:off x="625716" y="3472187"/>
            <a:ext cx="1117614" cy="286356"/>
            <a:chOff x="6339964" y="2999352"/>
            <a:chExt cx="1117614" cy="286356"/>
          </a:xfrm>
        </p:grpSpPr>
        <p:sp>
          <p:nvSpPr>
            <p:cNvPr id="47" name="Left Brace 46">
              <a:extLst>
                <a:ext uri="{FF2B5EF4-FFF2-40B4-BE49-F238E27FC236}">
                  <a16:creationId xmlns:a16="http://schemas.microsoft.com/office/drawing/2014/main" id="{215F7864-2F53-B569-2E9D-B2C63B95DE61}"/>
                </a:ext>
              </a:extLst>
            </p:cNvPr>
            <p:cNvSpPr/>
            <p:nvPr/>
          </p:nvSpPr>
          <p:spPr>
            <a:xfrm rot="5400000">
              <a:off x="6981430" y="2918577"/>
              <a:ext cx="91761" cy="642501"/>
            </a:xfrm>
            <a:prstGeom prst="leftBrace">
              <a:avLst/>
            </a:prstGeom>
            <a:noFill/>
            <a:ln w="25400">
              <a:solidFill>
                <a:srgbClr val="F795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E0573F"/>
                </a:solidFill>
              </a:endParaRPr>
            </a:p>
          </p:txBody>
        </p:sp>
        <p:sp>
          <p:nvSpPr>
            <p:cNvPr id="48" name="TextBox 47">
              <a:extLst>
                <a:ext uri="{FF2B5EF4-FFF2-40B4-BE49-F238E27FC236}">
                  <a16:creationId xmlns:a16="http://schemas.microsoft.com/office/drawing/2014/main" id="{1BCFECBE-BAB0-F62C-731A-134E339D2E68}"/>
                </a:ext>
              </a:extLst>
            </p:cNvPr>
            <p:cNvSpPr txBox="1"/>
            <p:nvPr/>
          </p:nvSpPr>
          <p:spPr>
            <a:xfrm rot="10800000">
              <a:off x="6339964" y="2999352"/>
              <a:ext cx="1117614" cy="246221"/>
            </a:xfrm>
            <a:prstGeom prst="rect">
              <a:avLst/>
            </a:prstGeom>
            <a:noFill/>
          </p:spPr>
          <p:txBody>
            <a:bodyPr wrap="none" rtlCol="0">
              <a:spAutoFit/>
            </a:bodyPr>
            <a:lstStyle/>
            <a:p>
              <a:r>
                <a:rPr lang="en-US" sz="1000" dirty="0">
                  <a:latin typeface="Work Sans" pitchFamily="2" charset="77"/>
                </a:rPr>
                <a:t>Reminder calls</a:t>
              </a:r>
            </a:p>
          </p:txBody>
        </p:sp>
      </p:grpSp>
      <p:sp>
        <p:nvSpPr>
          <p:cNvPr id="50" name="TextBox 49">
            <a:extLst>
              <a:ext uri="{FF2B5EF4-FFF2-40B4-BE49-F238E27FC236}">
                <a16:creationId xmlns:a16="http://schemas.microsoft.com/office/drawing/2014/main" id="{F64154E8-050F-DA31-3C50-B39863115DAC}"/>
              </a:ext>
            </a:extLst>
          </p:cNvPr>
          <p:cNvSpPr txBox="1"/>
          <p:nvPr/>
        </p:nvSpPr>
        <p:spPr>
          <a:xfrm>
            <a:off x="10207831" y="2074388"/>
            <a:ext cx="1371600" cy="521207"/>
          </a:xfrm>
          <a:prstGeom prst="rect">
            <a:avLst/>
          </a:prstGeom>
          <a:noFill/>
        </p:spPr>
        <p:txBody>
          <a:bodyPr wrap="square" rtlCol="0">
            <a:spAutoFit/>
          </a:bodyPr>
          <a:lstStyle/>
          <a:p>
            <a:pPr algn="ctr"/>
            <a:r>
              <a:rPr lang="en-US" sz="1400" dirty="0">
                <a:latin typeface="Work Sans" pitchFamily="2" charset="77"/>
              </a:rPr>
              <a:t>File video recording</a:t>
            </a:r>
          </a:p>
        </p:txBody>
      </p:sp>
      <p:sp>
        <p:nvSpPr>
          <p:cNvPr id="52" name="TextBox 51">
            <a:extLst>
              <a:ext uri="{FF2B5EF4-FFF2-40B4-BE49-F238E27FC236}">
                <a16:creationId xmlns:a16="http://schemas.microsoft.com/office/drawing/2014/main" id="{34499EAD-9010-712D-0C8A-91B14C6DB2F7}"/>
              </a:ext>
            </a:extLst>
          </p:cNvPr>
          <p:cNvSpPr txBox="1"/>
          <p:nvPr/>
        </p:nvSpPr>
        <p:spPr>
          <a:xfrm>
            <a:off x="10806260" y="4032295"/>
            <a:ext cx="1371600" cy="523220"/>
          </a:xfrm>
          <a:prstGeom prst="rect">
            <a:avLst/>
          </a:prstGeom>
          <a:noFill/>
        </p:spPr>
        <p:txBody>
          <a:bodyPr wrap="square" rtlCol="0">
            <a:spAutoFit/>
          </a:bodyPr>
          <a:lstStyle/>
          <a:p>
            <a:pPr algn="ctr"/>
            <a:r>
              <a:rPr lang="en-US" sz="1400" dirty="0">
                <a:latin typeface="Work Sans" pitchFamily="2" charset="77"/>
              </a:rPr>
              <a:t>Transcribe FG responses</a:t>
            </a:r>
          </a:p>
        </p:txBody>
      </p:sp>
      <p:grpSp>
        <p:nvGrpSpPr>
          <p:cNvPr id="68" name="Group 67">
            <a:extLst>
              <a:ext uri="{FF2B5EF4-FFF2-40B4-BE49-F238E27FC236}">
                <a16:creationId xmlns:a16="http://schemas.microsoft.com/office/drawing/2014/main" id="{C7403E94-0190-948A-1B4C-5967A1E39708}"/>
              </a:ext>
            </a:extLst>
          </p:cNvPr>
          <p:cNvGrpSpPr/>
          <p:nvPr/>
        </p:nvGrpSpPr>
        <p:grpSpPr>
          <a:xfrm>
            <a:off x="621236" y="3260787"/>
            <a:ext cx="183521" cy="749647"/>
            <a:chOff x="171189" y="3369495"/>
            <a:chExt cx="183521" cy="749647"/>
          </a:xfrm>
        </p:grpSpPr>
        <p:sp>
          <p:nvSpPr>
            <p:cNvPr id="12" name="Oval 11">
              <a:extLst>
                <a:ext uri="{FF2B5EF4-FFF2-40B4-BE49-F238E27FC236}">
                  <a16:creationId xmlns:a16="http://schemas.microsoft.com/office/drawing/2014/main" id="{CA2000AB-9101-BD6F-51A5-D4BAAC64219E}"/>
                </a:ext>
              </a:extLst>
            </p:cNvPr>
            <p:cNvSpPr/>
            <p:nvPr/>
          </p:nvSpPr>
          <p:spPr>
            <a:xfrm>
              <a:off x="171189" y="3369495"/>
              <a:ext cx="183521" cy="183521"/>
            </a:xfrm>
            <a:prstGeom prst="ellips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3" name="Straight Connector 62">
              <a:extLst>
                <a:ext uri="{FF2B5EF4-FFF2-40B4-BE49-F238E27FC236}">
                  <a16:creationId xmlns:a16="http://schemas.microsoft.com/office/drawing/2014/main" id="{4D0ED0FE-46CA-86A0-2029-C517446291E5}"/>
                </a:ext>
              </a:extLst>
            </p:cNvPr>
            <p:cNvCxnSpPr/>
            <p:nvPr/>
          </p:nvCxnSpPr>
          <p:spPr>
            <a:xfrm>
              <a:off x="244960" y="3591093"/>
              <a:ext cx="0" cy="528049"/>
            </a:xfrm>
            <a:prstGeom prst="line">
              <a:avLst/>
            </a:prstGeom>
            <a:ln w="9525">
              <a:solidFill>
                <a:srgbClr val="F79566"/>
              </a:solidFill>
              <a:prstDash val="dash"/>
            </a:ln>
          </p:spPr>
          <p:style>
            <a:lnRef idx="1">
              <a:schemeClr val="accent2"/>
            </a:lnRef>
            <a:fillRef idx="0">
              <a:schemeClr val="accent2"/>
            </a:fillRef>
            <a:effectRef idx="0">
              <a:schemeClr val="accent2"/>
            </a:effectRef>
            <a:fontRef idx="minor">
              <a:schemeClr val="tx1"/>
            </a:fontRef>
          </p:style>
        </p:cxnSp>
      </p:grpSp>
      <p:grpSp>
        <p:nvGrpSpPr>
          <p:cNvPr id="69" name="Group 68">
            <a:extLst>
              <a:ext uri="{FF2B5EF4-FFF2-40B4-BE49-F238E27FC236}">
                <a16:creationId xmlns:a16="http://schemas.microsoft.com/office/drawing/2014/main" id="{63B46C6C-B160-DCB4-EA5C-40EEAD036E7B}"/>
              </a:ext>
            </a:extLst>
          </p:cNvPr>
          <p:cNvGrpSpPr/>
          <p:nvPr/>
        </p:nvGrpSpPr>
        <p:grpSpPr>
          <a:xfrm>
            <a:off x="1284113" y="2711604"/>
            <a:ext cx="183521" cy="731680"/>
            <a:chOff x="930271" y="2821336"/>
            <a:chExt cx="183521" cy="731680"/>
          </a:xfrm>
        </p:grpSpPr>
        <p:sp>
          <p:nvSpPr>
            <p:cNvPr id="17" name="Oval 16">
              <a:extLst>
                <a:ext uri="{FF2B5EF4-FFF2-40B4-BE49-F238E27FC236}">
                  <a16:creationId xmlns:a16="http://schemas.microsoft.com/office/drawing/2014/main" id="{CF4992A9-0680-72B9-6FAB-F3E2CA42EED9}"/>
                </a:ext>
              </a:extLst>
            </p:cNvPr>
            <p:cNvSpPr/>
            <p:nvPr/>
          </p:nvSpPr>
          <p:spPr>
            <a:xfrm>
              <a:off x="930271" y="3369495"/>
              <a:ext cx="183521" cy="183521"/>
            </a:xfrm>
            <a:prstGeom prst="ellips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a:extLst>
                <a:ext uri="{FF2B5EF4-FFF2-40B4-BE49-F238E27FC236}">
                  <a16:creationId xmlns:a16="http://schemas.microsoft.com/office/drawing/2014/main" id="{1483002B-3084-8298-F3E1-9B3AF650BC48}"/>
                </a:ext>
              </a:extLst>
            </p:cNvPr>
            <p:cNvCxnSpPr/>
            <p:nvPr/>
          </p:nvCxnSpPr>
          <p:spPr>
            <a:xfrm>
              <a:off x="1015852" y="2821336"/>
              <a:ext cx="0" cy="528049"/>
            </a:xfrm>
            <a:prstGeom prst="line">
              <a:avLst/>
            </a:prstGeom>
            <a:ln w="9525">
              <a:solidFill>
                <a:srgbClr val="F79566"/>
              </a:solidFill>
              <a:prstDash val="dash"/>
            </a:ln>
          </p:spPr>
          <p:style>
            <a:lnRef idx="1">
              <a:schemeClr val="accent2"/>
            </a:lnRef>
            <a:fillRef idx="0">
              <a:schemeClr val="accent2"/>
            </a:fillRef>
            <a:effectRef idx="0">
              <a:schemeClr val="accent2"/>
            </a:effectRef>
            <a:fontRef idx="minor">
              <a:schemeClr val="tx1"/>
            </a:fontRef>
          </p:style>
        </p:cxnSp>
      </p:grpSp>
      <p:sp>
        <p:nvSpPr>
          <p:cNvPr id="19" name="Oval 18">
            <a:extLst>
              <a:ext uri="{FF2B5EF4-FFF2-40B4-BE49-F238E27FC236}">
                <a16:creationId xmlns:a16="http://schemas.microsoft.com/office/drawing/2014/main" id="{8B866CD6-578D-FE90-1E20-27F589B9D811}"/>
              </a:ext>
            </a:extLst>
          </p:cNvPr>
          <p:cNvSpPr/>
          <p:nvPr/>
        </p:nvSpPr>
        <p:spPr>
          <a:xfrm>
            <a:off x="1946990" y="3259766"/>
            <a:ext cx="183521" cy="183521"/>
          </a:xfrm>
          <a:prstGeom prst="ellips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9AE56B8-513F-8407-5372-874224BA3EE1}"/>
              </a:ext>
            </a:extLst>
          </p:cNvPr>
          <p:cNvSpPr/>
          <p:nvPr/>
        </p:nvSpPr>
        <p:spPr>
          <a:xfrm>
            <a:off x="2609868" y="3264111"/>
            <a:ext cx="183521" cy="183521"/>
          </a:xfrm>
          <a:prstGeom prst="ellips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310508CE-6B1D-C9D6-9EBB-210994FA2273}"/>
              </a:ext>
            </a:extLst>
          </p:cNvPr>
          <p:cNvSpPr/>
          <p:nvPr/>
        </p:nvSpPr>
        <p:spPr>
          <a:xfrm>
            <a:off x="3368949" y="3264111"/>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678C0B37-B3E1-52F6-8D19-8082E04E2D9D}"/>
              </a:ext>
            </a:extLst>
          </p:cNvPr>
          <p:cNvGrpSpPr/>
          <p:nvPr/>
        </p:nvGrpSpPr>
        <p:grpSpPr>
          <a:xfrm>
            <a:off x="4044115" y="2687081"/>
            <a:ext cx="183521" cy="756207"/>
            <a:chOff x="4100786" y="2796809"/>
            <a:chExt cx="183521" cy="756207"/>
          </a:xfrm>
        </p:grpSpPr>
        <p:sp>
          <p:nvSpPr>
            <p:cNvPr id="26" name="Oval 25">
              <a:extLst>
                <a:ext uri="{FF2B5EF4-FFF2-40B4-BE49-F238E27FC236}">
                  <a16:creationId xmlns:a16="http://schemas.microsoft.com/office/drawing/2014/main" id="{E01D86D2-6EF7-B4B6-0D47-CBF3608B3112}"/>
                </a:ext>
              </a:extLst>
            </p:cNvPr>
            <p:cNvSpPr/>
            <p:nvPr/>
          </p:nvSpPr>
          <p:spPr>
            <a:xfrm>
              <a:off x="4100786" y="3369495"/>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3" name="Straight Connector 72">
              <a:extLst>
                <a:ext uri="{FF2B5EF4-FFF2-40B4-BE49-F238E27FC236}">
                  <a16:creationId xmlns:a16="http://schemas.microsoft.com/office/drawing/2014/main" id="{BF694B21-014E-96FB-730A-C149D18D1F62}"/>
                </a:ext>
              </a:extLst>
            </p:cNvPr>
            <p:cNvCxnSpPr/>
            <p:nvPr/>
          </p:nvCxnSpPr>
          <p:spPr>
            <a:xfrm>
              <a:off x="4189822" y="2796809"/>
              <a:ext cx="0" cy="528049"/>
            </a:xfrm>
            <a:prstGeom prst="line">
              <a:avLst/>
            </a:prstGeom>
            <a:ln w="9525">
              <a:solidFill>
                <a:srgbClr val="E0573F"/>
              </a:solidFill>
              <a:prstDash val="dash"/>
            </a:ln>
          </p:spPr>
          <p:style>
            <a:lnRef idx="1">
              <a:schemeClr val="accent2"/>
            </a:lnRef>
            <a:fillRef idx="0">
              <a:schemeClr val="accent2"/>
            </a:fillRef>
            <a:effectRef idx="0">
              <a:schemeClr val="accent2"/>
            </a:effectRef>
            <a:fontRef idx="minor">
              <a:schemeClr val="tx1"/>
            </a:fontRef>
          </p:style>
        </p:cxnSp>
      </p:grpSp>
      <p:sp>
        <p:nvSpPr>
          <p:cNvPr id="30" name="Oval 29">
            <a:extLst>
              <a:ext uri="{FF2B5EF4-FFF2-40B4-BE49-F238E27FC236}">
                <a16:creationId xmlns:a16="http://schemas.microsoft.com/office/drawing/2014/main" id="{2EE43525-550E-66AB-018C-03F5BE09AA84}"/>
              </a:ext>
            </a:extLst>
          </p:cNvPr>
          <p:cNvSpPr/>
          <p:nvPr/>
        </p:nvSpPr>
        <p:spPr>
          <a:xfrm>
            <a:off x="4719281" y="3259767"/>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Oval 3">
            <a:extLst>
              <a:ext uri="{FF2B5EF4-FFF2-40B4-BE49-F238E27FC236}">
                <a16:creationId xmlns:a16="http://schemas.microsoft.com/office/drawing/2014/main" id="{804B811E-D880-7208-EDC2-AC4BBDAC60A6}"/>
              </a:ext>
            </a:extLst>
          </p:cNvPr>
          <p:cNvSpPr/>
          <p:nvPr/>
        </p:nvSpPr>
        <p:spPr>
          <a:xfrm>
            <a:off x="6744779" y="3259765"/>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D2E19907-2B0E-31FC-6D7D-5748DCAD5AF1}"/>
              </a:ext>
            </a:extLst>
          </p:cNvPr>
          <p:cNvSpPr/>
          <p:nvPr/>
        </p:nvSpPr>
        <p:spPr>
          <a:xfrm>
            <a:off x="7419945" y="3259764"/>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Oval 34">
            <a:extLst>
              <a:ext uri="{FF2B5EF4-FFF2-40B4-BE49-F238E27FC236}">
                <a16:creationId xmlns:a16="http://schemas.microsoft.com/office/drawing/2014/main" id="{BF19AA44-C82E-0071-509D-3D27FEC597E3}"/>
              </a:ext>
            </a:extLst>
          </p:cNvPr>
          <p:cNvSpPr/>
          <p:nvPr/>
        </p:nvSpPr>
        <p:spPr>
          <a:xfrm>
            <a:off x="8095111" y="3253230"/>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a:extLst>
              <a:ext uri="{FF2B5EF4-FFF2-40B4-BE49-F238E27FC236}">
                <a16:creationId xmlns:a16="http://schemas.microsoft.com/office/drawing/2014/main" id="{8E94FA64-BE59-BD4C-9DDF-AD1DED51E6DC}"/>
              </a:ext>
            </a:extLst>
          </p:cNvPr>
          <p:cNvSpPr/>
          <p:nvPr/>
        </p:nvSpPr>
        <p:spPr>
          <a:xfrm>
            <a:off x="8770277" y="3259764"/>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Oval 38">
            <a:extLst>
              <a:ext uri="{FF2B5EF4-FFF2-40B4-BE49-F238E27FC236}">
                <a16:creationId xmlns:a16="http://schemas.microsoft.com/office/drawing/2014/main" id="{D16A1F4F-E57C-9743-CC67-B462B25D83DF}"/>
              </a:ext>
            </a:extLst>
          </p:cNvPr>
          <p:cNvSpPr/>
          <p:nvPr/>
        </p:nvSpPr>
        <p:spPr>
          <a:xfrm>
            <a:off x="9445443" y="3259764"/>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6" name="Group 95">
            <a:extLst>
              <a:ext uri="{FF2B5EF4-FFF2-40B4-BE49-F238E27FC236}">
                <a16:creationId xmlns:a16="http://schemas.microsoft.com/office/drawing/2014/main" id="{AA463307-BF88-FA8B-F7DE-C559BD0EF2E8}"/>
              </a:ext>
            </a:extLst>
          </p:cNvPr>
          <p:cNvGrpSpPr/>
          <p:nvPr/>
        </p:nvGrpSpPr>
        <p:grpSpPr>
          <a:xfrm>
            <a:off x="10120609" y="3263417"/>
            <a:ext cx="183521" cy="747854"/>
            <a:chOff x="9998828" y="3373145"/>
            <a:chExt cx="183521" cy="747854"/>
          </a:xfrm>
        </p:grpSpPr>
        <p:sp>
          <p:nvSpPr>
            <p:cNvPr id="42" name="Oval 41">
              <a:extLst>
                <a:ext uri="{FF2B5EF4-FFF2-40B4-BE49-F238E27FC236}">
                  <a16:creationId xmlns:a16="http://schemas.microsoft.com/office/drawing/2014/main" id="{C7324679-9192-811C-E321-1803685D6A20}"/>
                </a:ext>
              </a:extLst>
            </p:cNvPr>
            <p:cNvSpPr/>
            <p:nvPr/>
          </p:nvSpPr>
          <p:spPr>
            <a:xfrm>
              <a:off x="9998828" y="3373145"/>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5" name="Straight Connector 94">
              <a:extLst>
                <a:ext uri="{FF2B5EF4-FFF2-40B4-BE49-F238E27FC236}">
                  <a16:creationId xmlns:a16="http://schemas.microsoft.com/office/drawing/2014/main" id="{E79EAE46-05F7-9840-D603-95540CED035C}"/>
                </a:ext>
              </a:extLst>
            </p:cNvPr>
            <p:cNvCxnSpPr/>
            <p:nvPr/>
          </p:nvCxnSpPr>
          <p:spPr>
            <a:xfrm>
              <a:off x="10093345" y="3592950"/>
              <a:ext cx="0" cy="528049"/>
            </a:xfrm>
            <a:prstGeom prst="line">
              <a:avLst/>
            </a:prstGeom>
            <a:ln w="9525">
              <a:solidFill>
                <a:srgbClr val="E0573F"/>
              </a:solidFill>
              <a:prstDash val="dash"/>
            </a:ln>
          </p:spPr>
          <p:style>
            <a:lnRef idx="1">
              <a:schemeClr val="accent2"/>
            </a:lnRef>
            <a:fillRef idx="0">
              <a:schemeClr val="accent2"/>
            </a:fillRef>
            <a:effectRef idx="0">
              <a:schemeClr val="accent2"/>
            </a:effectRef>
            <a:fontRef idx="minor">
              <a:schemeClr val="tx1"/>
            </a:fontRef>
          </p:style>
        </p:cxnSp>
      </p:grpSp>
      <p:grpSp>
        <p:nvGrpSpPr>
          <p:cNvPr id="98" name="Group 97">
            <a:extLst>
              <a:ext uri="{FF2B5EF4-FFF2-40B4-BE49-F238E27FC236}">
                <a16:creationId xmlns:a16="http://schemas.microsoft.com/office/drawing/2014/main" id="{06C8B656-E439-15A7-23B6-9B7DB873EA5A}"/>
              </a:ext>
            </a:extLst>
          </p:cNvPr>
          <p:cNvGrpSpPr/>
          <p:nvPr/>
        </p:nvGrpSpPr>
        <p:grpSpPr>
          <a:xfrm>
            <a:off x="10795775" y="2682640"/>
            <a:ext cx="183521" cy="760644"/>
            <a:chOff x="10654166" y="2792368"/>
            <a:chExt cx="183521" cy="760644"/>
          </a:xfrm>
        </p:grpSpPr>
        <p:sp>
          <p:nvSpPr>
            <p:cNvPr id="49" name="Oval 48">
              <a:extLst>
                <a:ext uri="{FF2B5EF4-FFF2-40B4-BE49-F238E27FC236}">
                  <a16:creationId xmlns:a16="http://schemas.microsoft.com/office/drawing/2014/main" id="{CE6AEE5C-BE54-C0C8-26CE-5B9E0085A338}"/>
                </a:ext>
              </a:extLst>
            </p:cNvPr>
            <p:cNvSpPr/>
            <p:nvPr/>
          </p:nvSpPr>
          <p:spPr>
            <a:xfrm>
              <a:off x="10654166" y="3369491"/>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7" name="Straight Connector 96">
              <a:extLst>
                <a:ext uri="{FF2B5EF4-FFF2-40B4-BE49-F238E27FC236}">
                  <a16:creationId xmlns:a16="http://schemas.microsoft.com/office/drawing/2014/main" id="{38972E31-13D3-554F-BC50-7CCDA74B5272}"/>
                </a:ext>
              </a:extLst>
            </p:cNvPr>
            <p:cNvCxnSpPr/>
            <p:nvPr/>
          </p:nvCxnSpPr>
          <p:spPr>
            <a:xfrm>
              <a:off x="10745926" y="2792368"/>
              <a:ext cx="0" cy="528049"/>
            </a:xfrm>
            <a:prstGeom prst="line">
              <a:avLst/>
            </a:prstGeom>
            <a:ln w="9525">
              <a:solidFill>
                <a:srgbClr val="E0573F"/>
              </a:solidFill>
              <a:prstDash val="dash"/>
            </a:ln>
          </p:spPr>
          <p:style>
            <a:lnRef idx="1">
              <a:schemeClr val="accent2"/>
            </a:lnRef>
            <a:fillRef idx="0">
              <a:schemeClr val="accent2"/>
            </a:fillRef>
            <a:effectRef idx="0">
              <a:schemeClr val="accent2"/>
            </a:effectRef>
            <a:fontRef idx="minor">
              <a:schemeClr val="tx1"/>
            </a:fontRef>
          </p:style>
        </p:cxnSp>
      </p:grpSp>
      <p:grpSp>
        <p:nvGrpSpPr>
          <p:cNvPr id="100" name="Group 99">
            <a:extLst>
              <a:ext uri="{FF2B5EF4-FFF2-40B4-BE49-F238E27FC236}">
                <a16:creationId xmlns:a16="http://schemas.microsoft.com/office/drawing/2014/main" id="{57D4F831-F11F-8A29-3D29-506F2E1A2E59}"/>
              </a:ext>
            </a:extLst>
          </p:cNvPr>
          <p:cNvGrpSpPr/>
          <p:nvPr/>
        </p:nvGrpSpPr>
        <p:grpSpPr>
          <a:xfrm>
            <a:off x="11396508" y="3239657"/>
            <a:ext cx="183521" cy="740283"/>
            <a:chOff x="11309506" y="3349385"/>
            <a:chExt cx="183521" cy="740283"/>
          </a:xfrm>
        </p:grpSpPr>
        <p:sp>
          <p:nvSpPr>
            <p:cNvPr id="51" name="Oval 50">
              <a:extLst>
                <a:ext uri="{FF2B5EF4-FFF2-40B4-BE49-F238E27FC236}">
                  <a16:creationId xmlns:a16="http://schemas.microsoft.com/office/drawing/2014/main" id="{5DADC733-1ECA-A02B-29A7-611FBA021BC4}"/>
                </a:ext>
              </a:extLst>
            </p:cNvPr>
            <p:cNvSpPr/>
            <p:nvPr/>
          </p:nvSpPr>
          <p:spPr>
            <a:xfrm>
              <a:off x="11309506" y="3349385"/>
              <a:ext cx="183521" cy="183521"/>
            </a:xfrm>
            <a:prstGeom prst="ellipse">
              <a:avLst/>
            </a:prstGeom>
            <a:solidFill>
              <a:srgbClr val="E0573F"/>
            </a:solidFill>
            <a:ln>
              <a:solidFill>
                <a:srgbClr val="E0573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9" name="Straight Connector 98">
              <a:extLst>
                <a:ext uri="{FF2B5EF4-FFF2-40B4-BE49-F238E27FC236}">
                  <a16:creationId xmlns:a16="http://schemas.microsoft.com/office/drawing/2014/main" id="{B03424FE-61B8-ADEA-4EC1-63D41838B765}"/>
                </a:ext>
              </a:extLst>
            </p:cNvPr>
            <p:cNvCxnSpPr/>
            <p:nvPr/>
          </p:nvCxnSpPr>
          <p:spPr>
            <a:xfrm>
              <a:off x="11401266" y="3561619"/>
              <a:ext cx="0" cy="528049"/>
            </a:xfrm>
            <a:prstGeom prst="line">
              <a:avLst/>
            </a:prstGeom>
            <a:ln w="9525">
              <a:solidFill>
                <a:srgbClr val="E0573F"/>
              </a:solidFill>
              <a:prstDash val="dash"/>
            </a:ln>
          </p:spPr>
          <p:style>
            <a:lnRef idx="1">
              <a:schemeClr val="accent2"/>
            </a:lnRef>
            <a:fillRef idx="0">
              <a:schemeClr val="accent2"/>
            </a:fillRef>
            <a:effectRef idx="0">
              <a:schemeClr val="accent2"/>
            </a:effectRef>
            <a:fontRef idx="minor">
              <a:schemeClr val="tx1"/>
            </a:fontRef>
          </p:style>
        </p:cxnSp>
      </p:grpSp>
      <p:sp>
        <p:nvSpPr>
          <p:cNvPr id="27" name="TextBox 26">
            <a:extLst>
              <a:ext uri="{FF2B5EF4-FFF2-40B4-BE49-F238E27FC236}">
                <a16:creationId xmlns:a16="http://schemas.microsoft.com/office/drawing/2014/main" id="{6920A848-6B62-0C20-E0B6-5F0A6268996D}"/>
              </a:ext>
            </a:extLst>
          </p:cNvPr>
          <p:cNvSpPr txBox="1"/>
          <p:nvPr/>
        </p:nvSpPr>
        <p:spPr>
          <a:xfrm>
            <a:off x="5166314" y="3563949"/>
            <a:ext cx="1371600" cy="1169551"/>
          </a:xfrm>
          <a:prstGeom prst="rect">
            <a:avLst/>
          </a:prstGeom>
          <a:noFill/>
        </p:spPr>
        <p:txBody>
          <a:bodyPr wrap="square" rtlCol="0">
            <a:spAutoFit/>
          </a:bodyPr>
          <a:lstStyle/>
          <a:p>
            <a:pPr algn="ctr"/>
            <a:r>
              <a:rPr lang="en-US" sz="1400" dirty="0">
                <a:latin typeface="Work Sans" pitchFamily="2" charset="77"/>
              </a:rPr>
              <a:t>P signs MRF and MRF is received from Dr’s Office</a:t>
            </a:r>
          </a:p>
        </p:txBody>
      </p:sp>
      <p:sp>
        <p:nvSpPr>
          <p:cNvPr id="53" name="TextBox 52">
            <a:extLst>
              <a:ext uri="{FF2B5EF4-FFF2-40B4-BE49-F238E27FC236}">
                <a16:creationId xmlns:a16="http://schemas.microsoft.com/office/drawing/2014/main" id="{4836050D-E469-5C9B-F042-0F09408E7FEC}"/>
              </a:ext>
            </a:extLst>
          </p:cNvPr>
          <p:cNvSpPr txBox="1"/>
          <p:nvPr/>
        </p:nvSpPr>
        <p:spPr>
          <a:xfrm>
            <a:off x="7760634" y="1166447"/>
            <a:ext cx="1549733" cy="1815882"/>
          </a:xfrm>
          <a:prstGeom prst="rect">
            <a:avLst/>
          </a:prstGeom>
          <a:noFill/>
        </p:spPr>
        <p:txBody>
          <a:bodyPr wrap="square" rtlCol="0">
            <a:spAutoFit/>
          </a:bodyPr>
          <a:lstStyle/>
          <a:p>
            <a:pPr algn="ctr"/>
            <a:r>
              <a:rPr lang="en-US" sz="1400" dirty="0">
                <a:latin typeface="Work Sans" pitchFamily="2" charset="77"/>
              </a:rPr>
              <a:t>P-Team schedules and conducts IS &amp; P consents, P is now enrolled and receives confirmation email for FG</a:t>
            </a:r>
          </a:p>
        </p:txBody>
      </p:sp>
      <p:grpSp>
        <p:nvGrpSpPr>
          <p:cNvPr id="54" name="Group 53">
            <a:extLst>
              <a:ext uri="{FF2B5EF4-FFF2-40B4-BE49-F238E27FC236}">
                <a16:creationId xmlns:a16="http://schemas.microsoft.com/office/drawing/2014/main" id="{009C647A-B955-A4D8-4E71-AE8F42FF90BF}"/>
              </a:ext>
            </a:extLst>
          </p:cNvPr>
          <p:cNvGrpSpPr/>
          <p:nvPr/>
        </p:nvGrpSpPr>
        <p:grpSpPr>
          <a:xfrm>
            <a:off x="7186005" y="2939886"/>
            <a:ext cx="2365199" cy="286390"/>
            <a:chOff x="6541753" y="2999128"/>
            <a:chExt cx="748075" cy="286390"/>
          </a:xfrm>
        </p:grpSpPr>
        <p:sp>
          <p:nvSpPr>
            <p:cNvPr id="55" name="Left Brace 54">
              <a:extLst>
                <a:ext uri="{FF2B5EF4-FFF2-40B4-BE49-F238E27FC236}">
                  <a16:creationId xmlns:a16="http://schemas.microsoft.com/office/drawing/2014/main" id="{687D23FD-F3E4-2069-C629-8A3231F8D3B3}"/>
                </a:ext>
              </a:extLst>
            </p:cNvPr>
            <p:cNvSpPr/>
            <p:nvPr/>
          </p:nvSpPr>
          <p:spPr>
            <a:xfrm rot="5400000">
              <a:off x="6922697" y="2918387"/>
              <a:ext cx="91761" cy="642501"/>
            </a:xfrm>
            <a:prstGeom prst="leftBrace">
              <a:avLst/>
            </a:prstGeom>
            <a:noFill/>
            <a:ln w="25400">
              <a:solidFill>
                <a:srgbClr val="E0573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E0573F"/>
                </a:solidFill>
              </a:endParaRPr>
            </a:p>
          </p:txBody>
        </p:sp>
        <p:sp>
          <p:nvSpPr>
            <p:cNvPr id="56" name="TextBox 55">
              <a:extLst>
                <a:ext uri="{FF2B5EF4-FFF2-40B4-BE49-F238E27FC236}">
                  <a16:creationId xmlns:a16="http://schemas.microsoft.com/office/drawing/2014/main" id="{F30D91C8-23C2-B3C3-4C98-9BD291923C1D}"/>
                </a:ext>
              </a:extLst>
            </p:cNvPr>
            <p:cNvSpPr txBox="1"/>
            <p:nvPr/>
          </p:nvSpPr>
          <p:spPr>
            <a:xfrm>
              <a:off x="6541753" y="2999128"/>
              <a:ext cx="58427" cy="246221"/>
            </a:xfrm>
            <a:prstGeom prst="rect">
              <a:avLst/>
            </a:prstGeom>
            <a:noFill/>
          </p:spPr>
          <p:txBody>
            <a:bodyPr wrap="none" rtlCol="0">
              <a:spAutoFit/>
            </a:bodyPr>
            <a:lstStyle/>
            <a:p>
              <a:endParaRPr lang="en-US" sz="1000" dirty="0">
                <a:latin typeface="Work Sans" pitchFamily="2" charset="77"/>
              </a:endParaRPr>
            </a:p>
          </p:txBody>
        </p:sp>
      </p:grpSp>
      <p:grpSp>
        <p:nvGrpSpPr>
          <p:cNvPr id="57" name="Group 56">
            <a:extLst>
              <a:ext uri="{FF2B5EF4-FFF2-40B4-BE49-F238E27FC236}">
                <a16:creationId xmlns:a16="http://schemas.microsoft.com/office/drawing/2014/main" id="{E856DAD7-2E69-B0CD-7079-8EB6C2D2EB52}"/>
              </a:ext>
            </a:extLst>
          </p:cNvPr>
          <p:cNvGrpSpPr/>
          <p:nvPr/>
        </p:nvGrpSpPr>
        <p:grpSpPr>
          <a:xfrm rot="10800000">
            <a:off x="1798954" y="3475767"/>
            <a:ext cx="1658750" cy="286354"/>
            <a:chOff x="6706060" y="2999352"/>
            <a:chExt cx="751518" cy="286354"/>
          </a:xfrm>
        </p:grpSpPr>
        <p:sp>
          <p:nvSpPr>
            <p:cNvPr id="58" name="Left Brace 57">
              <a:extLst>
                <a:ext uri="{FF2B5EF4-FFF2-40B4-BE49-F238E27FC236}">
                  <a16:creationId xmlns:a16="http://schemas.microsoft.com/office/drawing/2014/main" id="{314F7578-20B0-9007-4D3C-30FA74175206}"/>
                </a:ext>
              </a:extLst>
            </p:cNvPr>
            <p:cNvSpPr/>
            <p:nvPr/>
          </p:nvSpPr>
          <p:spPr>
            <a:xfrm rot="5400000">
              <a:off x="6981430" y="2918577"/>
              <a:ext cx="91761" cy="642501"/>
            </a:xfrm>
            <a:prstGeom prst="leftBrace">
              <a:avLst/>
            </a:prstGeom>
            <a:noFill/>
            <a:ln w="25400">
              <a:gradFill>
                <a:gsLst>
                  <a:gs pos="0">
                    <a:srgbClr val="F79566"/>
                  </a:gs>
                  <a:gs pos="74000">
                    <a:srgbClr val="F79566"/>
                  </a:gs>
                  <a:gs pos="83000">
                    <a:srgbClr val="E0573F"/>
                  </a:gs>
                  <a:gs pos="100000">
                    <a:srgbClr val="E0573F"/>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rgbClr val="E0573F"/>
                </a:solidFill>
              </a:endParaRPr>
            </a:p>
          </p:txBody>
        </p:sp>
        <p:sp>
          <p:nvSpPr>
            <p:cNvPr id="59" name="TextBox 58">
              <a:extLst>
                <a:ext uri="{FF2B5EF4-FFF2-40B4-BE49-F238E27FC236}">
                  <a16:creationId xmlns:a16="http://schemas.microsoft.com/office/drawing/2014/main" id="{78FBD553-B2D1-DB52-4199-AC9CBE453140}"/>
                </a:ext>
              </a:extLst>
            </p:cNvPr>
            <p:cNvSpPr txBox="1"/>
            <p:nvPr/>
          </p:nvSpPr>
          <p:spPr>
            <a:xfrm rot="10800000">
              <a:off x="7272847" y="2999352"/>
              <a:ext cx="184731" cy="246221"/>
            </a:xfrm>
            <a:prstGeom prst="rect">
              <a:avLst/>
            </a:prstGeom>
            <a:noFill/>
          </p:spPr>
          <p:txBody>
            <a:bodyPr wrap="none" rtlCol="0">
              <a:spAutoFit/>
            </a:bodyPr>
            <a:lstStyle/>
            <a:p>
              <a:endParaRPr lang="en-US" sz="1000" dirty="0">
                <a:latin typeface="Work Sans" pitchFamily="2" charset="77"/>
              </a:endParaRPr>
            </a:p>
          </p:txBody>
        </p:sp>
      </p:grpSp>
    </p:spTree>
    <p:extLst>
      <p:ext uri="{BB962C8B-B14F-4D97-AF65-F5344CB8AC3E}">
        <p14:creationId xmlns:p14="http://schemas.microsoft.com/office/powerpoint/2010/main" val="7789907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pic>
        <p:nvPicPr>
          <p:cNvPr id="66" name="Google Shape;66;p14"/>
          <p:cNvPicPr preferRelativeResize="0"/>
          <p:nvPr/>
        </p:nvPicPr>
        <p:blipFill>
          <a:blip r:embed="rId3">
            <a:alphaModFix/>
          </a:blip>
          <a:stretch>
            <a:fillRect/>
          </a:stretch>
        </p:blipFill>
        <p:spPr>
          <a:xfrm>
            <a:off x="1524001" y="0"/>
            <a:ext cx="9143999" cy="6858000"/>
          </a:xfrm>
          <a:prstGeom prst="rect">
            <a:avLst/>
          </a:prstGeom>
          <a:noFill/>
          <a:ln>
            <a:noFill/>
          </a:ln>
        </p:spPr>
      </p:pic>
      <p:sp>
        <p:nvSpPr>
          <p:cNvPr id="67" name="Google Shape;67;p14"/>
          <p:cNvSpPr/>
          <p:nvPr/>
        </p:nvSpPr>
        <p:spPr>
          <a:xfrm>
            <a:off x="5741227" y="4029113"/>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68" name="Google Shape;68;p14"/>
          <p:cNvSpPr/>
          <p:nvPr/>
        </p:nvSpPr>
        <p:spPr>
          <a:xfrm>
            <a:off x="6399117" y="4123796"/>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69" name="Google Shape;69;p14"/>
          <p:cNvSpPr/>
          <p:nvPr/>
        </p:nvSpPr>
        <p:spPr>
          <a:xfrm>
            <a:off x="7361809" y="3837100"/>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0" name="Google Shape;70;p14"/>
          <p:cNvSpPr/>
          <p:nvPr/>
        </p:nvSpPr>
        <p:spPr>
          <a:xfrm>
            <a:off x="6645915" y="2180392"/>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1" name="Google Shape;71;p14"/>
          <p:cNvSpPr/>
          <p:nvPr/>
        </p:nvSpPr>
        <p:spPr>
          <a:xfrm>
            <a:off x="2370867" y="1834167"/>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2" name="Google Shape;72;p14"/>
          <p:cNvSpPr/>
          <p:nvPr/>
        </p:nvSpPr>
        <p:spPr>
          <a:xfrm>
            <a:off x="8834463" y="2101161"/>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3" name="Google Shape;73;p14"/>
          <p:cNvSpPr/>
          <p:nvPr/>
        </p:nvSpPr>
        <p:spPr>
          <a:xfrm>
            <a:off x="5368293" y="4866413"/>
            <a:ext cx="159600" cy="159600"/>
          </a:xfrm>
          <a:prstGeom prst="ellipse">
            <a:avLst/>
          </a:prstGeom>
          <a:solidFill>
            <a:schemeClr val="dk1"/>
          </a:solid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14" name="TextBox 13">
            <a:extLst>
              <a:ext uri="{FF2B5EF4-FFF2-40B4-BE49-F238E27FC236}">
                <a16:creationId xmlns:a16="http://schemas.microsoft.com/office/drawing/2014/main" id="{B0F1091C-8EA4-4920-8FD4-EC534BA3EF05}"/>
              </a:ext>
            </a:extLst>
          </p:cNvPr>
          <p:cNvSpPr txBox="1"/>
          <p:nvPr/>
        </p:nvSpPr>
        <p:spPr>
          <a:xfrm>
            <a:off x="900332" y="413113"/>
            <a:ext cx="8693834" cy="707886"/>
          </a:xfrm>
          <a:prstGeom prst="rect">
            <a:avLst/>
          </a:prstGeom>
          <a:noFill/>
        </p:spPr>
        <p:txBody>
          <a:bodyPr wrap="square">
            <a:spAutoFit/>
          </a:bodyPr>
          <a:lstStyle/>
          <a:p>
            <a:r>
              <a:rPr lang="en-US" sz="2000" i="1" dirty="0">
                <a:solidFill>
                  <a:schemeClr val="bg2">
                    <a:lumMod val="50000"/>
                  </a:schemeClr>
                </a:solidFill>
              </a:rPr>
              <a:t>How can we tailor an expressive writing intervention for the stressful contexts of caregiving, using a grief-informed approach?</a:t>
            </a:r>
          </a:p>
        </p:txBody>
      </p:sp>
      <p:sp>
        <p:nvSpPr>
          <p:cNvPr id="10" name="TextBox 9">
            <a:extLst>
              <a:ext uri="{FF2B5EF4-FFF2-40B4-BE49-F238E27FC236}">
                <a16:creationId xmlns:a16="http://schemas.microsoft.com/office/drawing/2014/main" id="{117C27E2-E9A4-466E-B8FD-F02805DA3B90}"/>
              </a:ext>
            </a:extLst>
          </p:cNvPr>
          <p:cNvSpPr txBox="1"/>
          <p:nvPr/>
        </p:nvSpPr>
        <p:spPr>
          <a:xfrm>
            <a:off x="2967185" y="1824959"/>
            <a:ext cx="6105378" cy="4033733"/>
          </a:xfrm>
          <a:prstGeom prst="rect">
            <a:avLst/>
          </a:prstGeom>
          <a:noFill/>
        </p:spPr>
        <p:txBody>
          <a:bodyPr wrap="square">
            <a:spAutoFit/>
          </a:bodyPr>
          <a:lstStyle/>
          <a:p>
            <a:pPr marL="0" marR="0" algn="ctr">
              <a:lnSpc>
                <a:spcPct val="107000"/>
              </a:lnSpc>
              <a:spcBef>
                <a:spcPts val="0"/>
              </a:spcBef>
              <a:spcAft>
                <a:spcPts val="800"/>
              </a:spcAft>
            </a:pPr>
            <a:r>
              <a:rPr lang="en-US" sz="1800" b="1" kern="100" dirty="0">
                <a:solidFill>
                  <a:srgbClr val="000000"/>
                </a:solidFill>
                <a:effectLst/>
                <a:latin typeface="Work Sans" pitchFamily="2" charset="0"/>
                <a:ea typeface="Times New Roman" panose="02020603050405020304" pitchFamily="18" charset="0"/>
                <a:cs typeface="Times New Roman" panose="02020603050405020304" pitchFamily="18" charset="0"/>
              </a:rPr>
              <a:t>Self-compassion prompt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kern="100" dirty="0">
                <a:solidFill>
                  <a:srgbClr val="000000"/>
                </a:solidFill>
                <a:effectLst/>
                <a:latin typeface="Work Sans" pitchFamily="2" charset="0"/>
                <a:ea typeface="Times New Roman" panose="02020603050405020304" pitchFamily="18" charset="0"/>
                <a:cs typeface="Times New Roman" panose="02020603050405020304" pitchFamily="18" charset="0"/>
              </a:rPr>
              <a:t>In the busyness of caregiving, it is easy to forget to be kind to yourself. Oftentimes the way we would speak to a friend in our situation is much kinder than how we tend to speak to ourselves. For the next 15 minutes, pretend to write a letter to a friend who also is caregiving for a spouse living with ADRD. How could you validate this friend’s feelings and be understanding about what they are going through? How might you comfort this friend? What advice might you give them? How might you instill hope for the future? Now, re-read your letter as if you are speaking to yourself.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3730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128EF-DDE5-695B-BADA-6658C4004FA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B23A4A0E-8666-2127-F5A2-00643F37E9BB}"/>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4DA4469E-708B-21D7-A667-3DE18E67C5E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7CC94CFA-0C9F-FC5B-5A0E-6DBC28819883}"/>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299F210-C775-8DF7-B190-265C3240DAED}"/>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B278DA15-99ED-152C-AADE-BAEBEAE3C6A5}"/>
              </a:ext>
            </a:extLst>
          </p:cNvPr>
          <p:cNvSpPr txBox="1"/>
          <p:nvPr/>
        </p:nvSpPr>
        <p:spPr>
          <a:xfrm>
            <a:off x="580118" y="499688"/>
            <a:ext cx="10036066" cy="584775"/>
          </a:xfrm>
          <a:prstGeom prst="rect">
            <a:avLst/>
          </a:prstGeom>
          <a:noFill/>
        </p:spPr>
        <p:txBody>
          <a:bodyPr wrap="square">
            <a:spAutoFit/>
          </a:bodyPr>
          <a:lstStyle/>
          <a:p>
            <a:endParaRPr lang="en-US" sz="3200" dirty="0">
              <a:solidFill>
                <a:srgbClr val="E0573F"/>
              </a:solidFill>
              <a:latin typeface=""/>
            </a:endParaRPr>
          </a:p>
        </p:txBody>
      </p:sp>
      <p:sp>
        <p:nvSpPr>
          <p:cNvPr id="14" name="TextBox 13">
            <a:extLst>
              <a:ext uri="{FF2B5EF4-FFF2-40B4-BE49-F238E27FC236}">
                <a16:creationId xmlns:a16="http://schemas.microsoft.com/office/drawing/2014/main" id="{B0F1091C-8EA4-4920-8FD4-EC534BA3EF05}"/>
              </a:ext>
            </a:extLst>
          </p:cNvPr>
          <p:cNvSpPr txBox="1"/>
          <p:nvPr/>
        </p:nvSpPr>
        <p:spPr>
          <a:xfrm>
            <a:off x="900332" y="413113"/>
            <a:ext cx="8693834" cy="707886"/>
          </a:xfrm>
          <a:prstGeom prst="rect">
            <a:avLst/>
          </a:prstGeom>
          <a:noFill/>
        </p:spPr>
        <p:txBody>
          <a:bodyPr wrap="square">
            <a:spAutoFit/>
          </a:bodyPr>
          <a:lstStyle/>
          <a:p>
            <a:r>
              <a:rPr lang="en-US" sz="2000" i="1" dirty="0">
                <a:solidFill>
                  <a:schemeClr val="bg2">
                    <a:lumMod val="50000"/>
                  </a:schemeClr>
                </a:solidFill>
              </a:rPr>
              <a:t>How can we tailor an expressive writing intervention for the stressful contexts of caregiving, using a grief-informed approach?</a:t>
            </a:r>
          </a:p>
        </p:txBody>
      </p:sp>
      <p:sp>
        <p:nvSpPr>
          <p:cNvPr id="10" name="TextBox 9">
            <a:extLst>
              <a:ext uri="{FF2B5EF4-FFF2-40B4-BE49-F238E27FC236}">
                <a16:creationId xmlns:a16="http://schemas.microsoft.com/office/drawing/2014/main" id="{117C27E2-E9A4-466E-B8FD-F02805DA3B90}"/>
              </a:ext>
            </a:extLst>
          </p:cNvPr>
          <p:cNvSpPr txBox="1"/>
          <p:nvPr/>
        </p:nvSpPr>
        <p:spPr>
          <a:xfrm>
            <a:off x="998806" y="2078590"/>
            <a:ext cx="10705513" cy="3323795"/>
          </a:xfrm>
          <a:prstGeom prst="rect">
            <a:avLst/>
          </a:prstGeom>
          <a:noFill/>
        </p:spPr>
        <p:txBody>
          <a:bodyPr wrap="square">
            <a:spAutoFit/>
          </a:bodyPr>
          <a:lstStyle/>
          <a:p>
            <a:pPr marL="285750" marR="0" indent="-285750">
              <a:lnSpc>
                <a:spcPct val="107000"/>
              </a:lnSpc>
              <a:spcBef>
                <a:spcPts val="0"/>
              </a:spcBef>
              <a:spcAft>
                <a:spcPts val="800"/>
              </a:spcAft>
              <a:buFont typeface="Arial" panose="020B0604020202020204" pitchFamily="34" charset="0"/>
              <a:buChar char="•"/>
            </a:pPr>
            <a:r>
              <a:rPr lang="en-US" sz="2400" kern="100" dirty="0">
                <a:solidFill>
                  <a:srgbClr val="000000"/>
                </a:solidFill>
                <a:effectLst/>
                <a:latin typeface="Work Sans" pitchFamily="2" charset="0"/>
                <a:ea typeface="Times New Roman" panose="02020603050405020304" pitchFamily="18" charset="0"/>
                <a:cs typeface="Times New Roman" panose="02020603050405020304" pitchFamily="18" charset="0"/>
              </a:rPr>
              <a:t>Dosing of the intervention for effectiveness, but also feasibility</a:t>
            </a:r>
            <a:endParaRPr lang="en-US" sz="2400" kern="100" dirty="0">
              <a:solidFill>
                <a:srgbClr val="000000"/>
              </a:solidFill>
              <a:latin typeface="Calibri" panose="020F0502020204030204" pitchFamily="34" charset="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r>
              <a:rPr lang="en-US" sz="2400" kern="100" dirty="0">
                <a:solidFill>
                  <a:srgbClr val="000000"/>
                </a:solidFill>
                <a:effectLst/>
                <a:latin typeface="Work Sans" pitchFamily="2" charset="0"/>
                <a:ea typeface="Times New Roman" panose="02020603050405020304" pitchFamily="18" charset="0"/>
                <a:cs typeface="Times New Roman" panose="02020603050405020304" pitchFamily="18" charset="0"/>
              </a:rPr>
              <a:t>Duration of writing sessions</a:t>
            </a:r>
          </a:p>
          <a:p>
            <a:pPr marL="742950" lvl="1" indent="-285750">
              <a:lnSpc>
                <a:spcPct val="107000"/>
              </a:lnSpc>
              <a:spcAft>
                <a:spcPts val="800"/>
              </a:spcAft>
              <a:buFont typeface="Arial" panose="020B0604020202020204" pitchFamily="34" charset="0"/>
              <a:buChar char="•"/>
            </a:pPr>
            <a:r>
              <a:rPr lang="en-US" sz="2400" kern="100" dirty="0">
                <a:solidFill>
                  <a:srgbClr val="000000"/>
                </a:solidFill>
                <a:latin typeface="Work Sans" pitchFamily="2" charset="0"/>
                <a:ea typeface="Times New Roman" panose="02020603050405020304" pitchFamily="18" charset="0"/>
                <a:cs typeface="Times New Roman" panose="02020603050405020304" pitchFamily="18" charset="0"/>
              </a:rPr>
              <a:t>Frequency of writing sessions</a:t>
            </a:r>
          </a:p>
          <a:p>
            <a:pPr marL="742950" lvl="1" indent="-285750">
              <a:lnSpc>
                <a:spcPct val="107000"/>
              </a:lnSpc>
              <a:spcAft>
                <a:spcPts val="800"/>
              </a:spcAft>
              <a:buFont typeface="Arial" panose="020B0604020202020204" pitchFamily="34" charset="0"/>
              <a:buChar char="•"/>
            </a:pPr>
            <a:r>
              <a:rPr lang="en-US" sz="2400" kern="100" dirty="0">
                <a:solidFill>
                  <a:srgbClr val="000000"/>
                </a:solidFill>
                <a:latin typeface="Work Sans" pitchFamily="2" charset="0"/>
                <a:ea typeface="Times New Roman" panose="02020603050405020304" pitchFamily="18" charset="0"/>
                <a:cs typeface="Times New Roman" panose="02020603050405020304" pitchFamily="18" charset="0"/>
              </a:rPr>
              <a:t>Overall program timeline (3 weeks vs 4-5 weeks)</a:t>
            </a:r>
          </a:p>
          <a:p>
            <a:pPr marL="742950" lvl="1" indent="-285750">
              <a:lnSpc>
                <a:spcPct val="107000"/>
              </a:lnSpc>
              <a:spcAft>
                <a:spcPts val="800"/>
              </a:spcAft>
              <a:buFont typeface="Arial" panose="020B0604020202020204" pitchFamily="34" charset="0"/>
              <a:buChar char="•"/>
            </a:pPr>
            <a:r>
              <a:rPr lang="en-US" sz="2400" kern="100" dirty="0">
                <a:solidFill>
                  <a:srgbClr val="000000"/>
                </a:solidFill>
                <a:latin typeface="Work Sans" pitchFamily="2" charset="0"/>
                <a:ea typeface="Times New Roman" panose="02020603050405020304" pitchFamily="18" charset="0"/>
                <a:cs typeface="Times New Roman" panose="02020603050405020304" pitchFamily="18" charset="0"/>
              </a:rPr>
              <a:t>Emotional energy required for each prompt</a:t>
            </a:r>
          </a:p>
          <a:p>
            <a:pPr marL="742950" lvl="1" indent="-285750">
              <a:lnSpc>
                <a:spcPct val="107000"/>
              </a:lnSpc>
              <a:spcAft>
                <a:spcPts val="800"/>
              </a:spcAft>
              <a:buFont typeface="Arial" panose="020B0604020202020204" pitchFamily="34" charset="0"/>
              <a:buChar char="•"/>
            </a:pPr>
            <a:endParaRPr lang="en-US" sz="2000" kern="100" dirty="0">
              <a:solidFill>
                <a:srgbClr val="000000"/>
              </a:solidFill>
              <a:effectLst/>
              <a:latin typeface="Work Sans" pitchFamily="2" charset="0"/>
              <a:ea typeface="Times New Roman" panose="02020603050405020304" pitchFamily="18" charset="0"/>
              <a:cs typeface="Times New Roman" panose="02020603050405020304" pitchFamily="18" charset="0"/>
            </a:endParaRPr>
          </a:p>
          <a:p>
            <a:pPr marL="742950" lvl="1" indent="-285750">
              <a:lnSpc>
                <a:spcPct val="107000"/>
              </a:lnSpc>
              <a:spcAft>
                <a:spcPts val="800"/>
              </a:spcAft>
              <a:buFont typeface="Arial" panose="020B0604020202020204" pitchFamily="34" charset="0"/>
              <a:buChar char="•"/>
            </a:pPr>
            <a:endParaRPr lang="en-US" sz="2000" kern="100" dirty="0">
              <a:solidFill>
                <a:srgbClr val="000000"/>
              </a:solidFill>
              <a:effectLst/>
              <a:latin typeface="Work Sans" pitchFamily="2"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433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Effect transition="in" filter="fade">
                                      <p:cBhvr>
                                        <p:cTn id="27"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95B65-4991-D8D2-D3B3-ADDB1E98797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1BB291C6-907D-3658-F0DA-7F32D1E6886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85A0AA0-A960-68CE-0D22-C2FB43A1FC6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4EAC478-95F1-28C5-68ED-CF7CA2C22756}"/>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AB52DFA-73E5-AD7E-FA3C-805927B0EC61}"/>
              </a:ext>
            </a:extLst>
          </p:cNvPr>
          <p:cNvSpPr txBox="1"/>
          <p:nvPr/>
        </p:nvSpPr>
        <p:spPr>
          <a:xfrm>
            <a:off x="2321718" y="666152"/>
            <a:ext cx="7427119" cy="1046440"/>
          </a:xfrm>
          <a:prstGeom prst="rect">
            <a:avLst/>
          </a:prstGeom>
          <a:noFill/>
        </p:spPr>
        <p:txBody>
          <a:bodyPr wrap="square">
            <a:spAutoFit/>
          </a:bodyPr>
          <a:lstStyle/>
          <a:p>
            <a:pPr marL="0" indent="0" algn="ctr">
              <a:buNone/>
            </a:pPr>
            <a:endParaRPr lang="en-US" sz="4400" dirty="0">
              <a:solidFill>
                <a:schemeClr val="tx1">
                  <a:lumMod val="75000"/>
                  <a:lumOff val="25000"/>
                </a:schemeClr>
              </a:solidFill>
            </a:endParaRPr>
          </a:p>
          <a:p>
            <a:pPr marL="0" indent="0" algn="ctr">
              <a:buNone/>
            </a:pPr>
            <a:endParaRPr lang="en-US" dirty="0">
              <a:solidFill>
                <a:srgbClr val="00ABAE"/>
              </a:solidFill>
            </a:endParaRPr>
          </a:p>
        </p:txBody>
      </p:sp>
      <p:sp>
        <p:nvSpPr>
          <p:cNvPr id="3" name="TextBox 2">
            <a:extLst>
              <a:ext uri="{FF2B5EF4-FFF2-40B4-BE49-F238E27FC236}">
                <a16:creationId xmlns:a16="http://schemas.microsoft.com/office/drawing/2014/main" id="{A94983D9-E509-3418-6C28-66EC0AD1CD47}"/>
              </a:ext>
            </a:extLst>
          </p:cNvPr>
          <p:cNvSpPr txBox="1"/>
          <p:nvPr/>
        </p:nvSpPr>
        <p:spPr>
          <a:xfrm>
            <a:off x="1915213" y="2369046"/>
            <a:ext cx="8717068" cy="3539430"/>
          </a:xfrm>
          <a:prstGeom prst="rect">
            <a:avLst/>
          </a:prstGeom>
          <a:noFill/>
        </p:spPr>
        <p:txBody>
          <a:bodyPr wrap="square">
            <a:spAutoFit/>
          </a:bodyPr>
          <a:lstStyle/>
          <a:p>
            <a:r>
              <a:rPr lang="en-US" sz="2800" b="1" dirty="0">
                <a:solidFill>
                  <a:srgbClr val="000000"/>
                </a:solidFill>
                <a:latin typeface="Arial" panose="020B0604020202020204" pitchFamily="34" charset="0"/>
              </a:rPr>
              <a:t>I am a “health psychologist” &amp; “interventionist”</a:t>
            </a:r>
          </a:p>
          <a:p>
            <a:endParaRPr lang="en-US" sz="2800" b="1" i="0" dirty="0">
              <a:solidFill>
                <a:srgbClr val="000000"/>
              </a:solidFill>
              <a:effectLst/>
              <a:latin typeface="Arial" panose="020B0604020202020204" pitchFamily="34" charset="0"/>
            </a:endParaRPr>
          </a:p>
          <a:p>
            <a:r>
              <a:rPr lang="en-US" sz="2800" b="1" i="0" dirty="0">
                <a:solidFill>
                  <a:srgbClr val="000000"/>
                </a:solidFill>
                <a:effectLst/>
                <a:latin typeface="Arial" panose="020B0604020202020204" pitchFamily="34" charset="0"/>
              </a:rPr>
              <a:t>Health psychology </a:t>
            </a:r>
            <a:r>
              <a:rPr lang="en-US" sz="2800" b="0" i="0" dirty="0">
                <a:solidFill>
                  <a:srgbClr val="000000"/>
                </a:solidFill>
                <a:effectLst/>
                <a:latin typeface="Arial" panose="020B0604020202020204" pitchFamily="34" charset="0"/>
              </a:rPr>
              <a:t>is a branch of psychology that studies how </a:t>
            </a:r>
            <a:r>
              <a:rPr lang="en-US" sz="2800" b="1" i="0" dirty="0">
                <a:solidFill>
                  <a:srgbClr val="000000"/>
                </a:solidFill>
                <a:effectLst/>
                <a:latin typeface="Arial" panose="020B0604020202020204" pitchFamily="34" charset="0"/>
              </a:rPr>
              <a:t>mind and behavior</a:t>
            </a:r>
            <a:r>
              <a:rPr lang="en-US" sz="2800" b="0" i="0" dirty="0">
                <a:solidFill>
                  <a:srgbClr val="000000"/>
                </a:solidFill>
                <a:effectLst/>
                <a:latin typeface="Arial" panose="020B0604020202020204" pitchFamily="34" charset="0"/>
              </a:rPr>
              <a:t> affect health and illness</a:t>
            </a:r>
          </a:p>
          <a:p>
            <a:endParaRPr lang="en-US" sz="2800" dirty="0">
              <a:solidFill>
                <a:srgbClr val="000000"/>
              </a:solidFill>
              <a:latin typeface="Arial" panose="020B0604020202020204" pitchFamily="34" charset="0"/>
            </a:endParaRPr>
          </a:p>
          <a:p>
            <a:r>
              <a:rPr lang="en-US" sz="2800" dirty="0">
                <a:solidFill>
                  <a:srgbClr val="000000"/>
                </a:solidFill>
                <a:latin typeface="Arial" panose="020B0604020202020204" pitchFamily="34" charset="0"/>
              </a:rPr>
              <a:t>Develop, tailor, and implement novel interventions to improve health and well-being</a:t>
            </a:r>
            <a:endParaRPr lang="en-US" sz="2800" dirty="0"/>
          </a:p>
        </p:txBody>
      </p:sp>
      <p:sp>
        <p:nvSpPr>
          <p:cNvPr id="11" name="TextBox 10">
            <a:extLst>
              <a:ext uri="{FF2B5EF4-FFF2-40B4-BE49-F238E27FC236}">
                <a16:creationId xmlns:a16="http://schemas.microsoft.com/office/drawing/2014/main" id="{70456934-CA11-A1E6-41DC-5FDE7339051B}"/>
              </a:ext>
            </a:extLst>
          </p:cNvPr>
          <p:cNvSpPr txBox="1"/>
          <p:nvPr/>
        </p:nvSpPr>
        <p:spPr>
          <a:xfrm>
            <a:off x="2382440" y="403317"/>
            <a:ext cx="7427119" cy="1723549"/>
          </a:xfrm>
          <a:prstGeom prst="rect">
            <a:avLst/>
          </a:prstGeom>
          <a:noFill/>
        </p:spPr>
        <p:txBody>
          <a:bodyPr wrap="square">
            <a:spAutoFit/>
          </a:bodyPr>
          <a:lstStyle/>
          <a:p>
            <a:pPr marL="0" indent="0" algn="ctr">
              <a:buNone/>
            </a:pPr>
            <a:r>
              <a:rPr lang="en-US" sz="4400" dirty="0">
                <a:solidFill>
                  <a:schemeClr val="tx1">
                    <a:lumMod val="75000"/>
                    <a:lumOff val="25000"/>
                  </a:schemeClr>
                </a:solidFill>
              </a:rPr>
              <a:t>Who am I </a:t>
            </a:r>
          </a:p>
          <a:p>
            <a:pPr marL="0" indent="0" algn="ctr">
              <a:buNone/>
            </a:pPr>
            <a:r>
              <a:rPr lang="en-US" sz="4400" dirty="0">
                <a:solidFill>
                  <a:schemeClr val="tx1">
                    <a:lumMod val="75000"/>
                    <a:lumOff val="25000"/>
                  </a:schemeClr>
                </a:solidFill>
              </a:rPr>
              <a:t>(as a researcher)?</a:t>
            </a:r>
          </a:p>
          <a:p>
            <a:pPr marL="0" indent="0" algn="ctr">
              <a:buNone/>
            </a:pPr>
            <a:endParaRPr lang="en-US" dirty="0">
              <a:solidFill>
                <a:srgbClr val="00ABAE"/>
              </a:solidFill>
            </a:endParaRPr>
          </a:p>
        </p:txBody>
      </p:sp>
    </p:spTree>
    <p:extLst>
      <p:ext uri="{BB962C8B-B14F-4D97-AF65-F5344CB8AC3E}">
        <p14:creationId xmlns:p14="http://schemas.microsoft.com/office/powerpoint/2010/main" val="1487597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ight Triangle 6">
            <a:extLst>
              <a:ext uri="{FF2B5EF4-FFF2-40B4-BE49-F238E27FC236}">
                <a16:creationId xmlns:a16="http://schemas.microsoft.com/office/drawing/2014/main" id="{6168D4EA-019C-A3BD-5D4C-1C98C4CCC38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099CEEAA-FF1C-34D1-8DF7-C9BC730FCFB0}"/>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B38AE2D-65ED-BD64-A39B-6B4C87D028EC}"/>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1612D242-1CB8-0D13-924F-29A39D8FAEBF}"/>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2" name="Rectangle 1">
            <a:extLst>
              <a:ext uri="{FF2B5EF4-FFF2-40B4-BE49-F238E27FC236}">
                <a16:creationId xmlns:a16="http://schemas.microsoft.com/office/drawing/2014/main" id="{310D63B9-A150-9E62-6228-9A680A4A854E}"/>
              </a:ext>
            </a:extLst>
          </p:cNvPr>
          <p:cNvSpPr/>
          <p:nvPr/>
        </p:nvSpPr>
        <p:spPr>
          <a:xfrm>
            <a:off x="6137333" y="3039804"/>
            <a:ext cx="4556034" cy="1015663"/>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433C33"/>
                </a:solidFill>
              </a:rPr>
              <a:t>Quality of life</a:t>
            </a:r>
          </a:p>
          <a:p>
            <a:pPr marL="285750" indent="-285750">
              <a:buFont typeface="Arial" panose="020B0604020202020204" pitchFamily="34" charset="0"/>
              <a:buChar char="•"/>
            </a:pPr>
            <a:r>
              <a:rPr lang="en-US" sz="2000" dirty="0">
                <a:solidFill>
                  <a:srgbClr val="433C33"/>
                </a:solidFill>
              </a:rPr>
              <a:t>Caregiving self-efficacy </a:t>
            </a:r>
          </a:p>
          <a:p>
            <a:pPr marL="285750" indent="-285750">
              <a:buFont typeface="Arial" panose="020B0604020202020204" pitchFamily="34" charset="0"/>
              <a:buChar char="•"/>
            </a:pPr>
            <a:r>
              <a:rPr lang="en-US" sz="2000" dirty="0">
                <a:solidFill>
                  <a:srgbClr val="433C33"/>
                </a:solidFill>
              </a:rPr>
              <a:t>(i.e., perceived ability to give care). </a:t>
            </a:r>
          </a:p>
        </p:txBody>
      </p:sp>
      <p:sp>
        <p:nvSpPr>
          <p:cNvPr id="6" name="Rectangle 5">
            <a:extLst>
              <a:ext uri="{FF2B5EF4-FFF2-40B4-BE49-F238E27FC236}">
                <a16:creationId xmlns:a16="http://schemas.microsoft.com/office/drawing/2014/main" id="{E649636E-2C65-F6B0-5BD6-87FF3B9DEA79}"/>
              </a:ext>
            </a:extLst>
          </p:cNvPr>
          <p:cNvSpPr/>
          <p:nvPr/>
        </p:nvSpPr>
        <p:spPr>
          <a:xfrm>
            <a:off x="777240" y="2991424"/>
            <a:ext cx="4905919" cy="1323439"/>
          </a:xfrm>
          <a:prstGeom prst="rect">
            <a:avLst/>
          </a:prstGeom>
          <a:solidFill>
            <a:schemeClr val="bg1"/>
          </a:solidFill>
        </p:spPr>
        <p:txBody>
          <a:bodyPr wrap="square">
            <a:spAutoFit/>
          </a:bodyPr>
          <a:lstStyle/>
          <a:p>
            <a:pPr marL="285750" indent="-285750">
              <a:buFont typeface="Arial" panose="020B0604020202020204" pitchFamily="34" charset="0"/>
              <a:buChar char="•"/>
            </a:pPr>
            <a:r>
              <a:rPr lang="en-US" sz="2000" dirty="0">
                <a:solidFill>
                  <a:srgbClr val="433C33"/>
                </a:solidFill>
              </a:rPr>
              <a:t>Caregiver grief</a:t>
            </a:r>
          </a:p>
          <a:p>
            <a:pPr marL="285750" indent="-285750">
              <a:buFont typeface="Arial" panose="020B0604020202020204" pitchFamily="34" charset="0"/>
              <a:buChar char="•"/>
            </a:pPr>
            <a:r>
              <a:rPr lang="en-US" sz="2000" dirty="0">
                <a:solidFill>
                  <a:srgbClr val="433C33"/>
                </a:solidFill>
              </a:rPr>
              <a:t>HRV</a:t>
            </a:r>
          </a:p>
          <a:p>
            <a:pPr marL="285750" indent="-285750">
              <a:buFont typeface="Arial" panose="020B0604020202020204" pitchFamily="34" charset="0"/>
              <a:buChar char="•"/>
            </a:pPr>
            <a:r>
              <a:rPr lang="en-US" sz="2000" dirty="0">
                <a:solidFill>
                  <a:srgbClr val="433C33"/>
                </a:solidFill>
              </a:rPr>
              <a:t>Inflammation and sickness behaviors </a:t>
            </a:r>
          </a:p>
          <a:p>
            <a:pPr algn="ctr"/>
            <a:r>
              <a:rPr lang="en-US" sz="2000" dirty="0">
                <a:solidFill>
                  <a:srgbClr val="433C33"/>
                </a:solidFill>
              </a:rPr>
              <a:t>(depressed mood, fatigue, self-care)</a:t>
            </a:r>
          </a:p>
        </p:txBody>
      </p:sp>
      <p:sp>
        <p:nvSpPr>
          <p:cNvPr id="10" name="Rectangle 9">
            <a:extLst>
              <a:ext uri="{FF2B5EF4-FFF2-40B4-BE49-F238E27FC236}">
                <a16:creationId xmlns:a16="http://schemas.microsoft.com/office/drawing/2014/main" id="{A987C59E-4BEE-F12F-D928-E1B07AA8F115}"/>
              </a:ext>
            </a:extLst>
          </p:cNvPr>
          <p:cNvSpPr/>
          <p:nvPr/>
        </p:nvSpPr>
        <p:spPr>
          <a:xfrm>
            <a:off x="6137333" y="2506694"/>
            <a:ext cx="2518639" cy="369332"/>
          </a:xfrm>
          <a:prstGeom prst="rect">
            <a:avLst/>
          </a:prstGeom>
        </p:spPr>
        <p:txBody>
          <a:bodyPr wrap="none">
            <a:spAutoFit/>
          </a:bodyPr>
          <a:lstStyle/>
          <a:p>
            <a:pPr algn="ctr"/>
            <a:r>
              <a:rPr lang="en-US" b="1" dirty="0">
                <a:solidFill>
                  <a:srgbClr val="433C33"/>
                </a:solidFill>
              </a:rPr>
              <a:t>Secondary outcomes</a:t>
            </a:r>
          </a:p>
        </p:txBody>
      </p:sp>
      <p:sp>
        <p:nvSpPr>
          <p:cNvPr id="11" name="Rectangle 10">
            <a:extLst>
              <a:ext uri="{FF2B5EF4-FFF2-40B4-BE49-F238E27FC236}">
                <a16:creationId xmlns:a16="http://schemas.microsoft.com/office/drawing/2014/main" id="{0185D7B4-D75F-44BE-C25C-0FDBA2CC563B}"/>
              </a:ext>
            </a:extLst>
          </p:cNvPr>
          <p:cNvSpPr/>
          <p:nvPr/>
        </p:nvSpPr>
        <p:spPr>
          <a:xfrm>
            <a:off x="1032161" y="2506694"/>
            <a:ext cx="2198038" cy="369332"/>
          </a:xfrm>
          <a:prstGeom prst="rect">
            <a:avLst/>
          </a:prstGeom>
        </p:spPr>
        <p:txBody>
          <a:bodyPr wrap="none">
            <a:spAutoFit/>
          </a:bodyPr>
          <a:lstStyle/>
          <a:p>
            <a:pPr algn="ctr"/>
            <a:r>
              <a:rPr lang="en-US" b="1" dirty="0">
                <a:solidFill>
                  <a:srgbClr val="433C33"/>
                </a:solidFill>
              </a:rPr>
              <a:t>Primary outcomes</a:t>
            </a:r>
          </a:p>
        </p:txBody>
      </p:sp>
      <p:sp>
        <p:nvSpPr>
          <p:cNvPr id="5" name="TextBox 4">
            <a:extLst>
              <a:ext uri="{FF2B5EF4-FFF2-40B4-BE49-F238E27FC236}">
                <a16:creationId xmlns:a16="http://schemas.microsoft.com/office/drawing/2014/main" id="{720047FB-E72F-91CB-F498-FA0ECBF2BA1E}"/>
              </a:ext>
            </a:extLst>
          </p:cNvPr>
          <p:cNvSpPr txBox="1"/>
          <p:nvPr/>
        </p:nvSpPr>
        <p:spPr>
          <a:xfrm>
            <a:off x="432484" y="679221"/>
            <a:ext cx="9120770" cy="1077218"/>
          </a:xfrm>
          <a:prstGeom prst="rect">
            <a:avLst/>
          </a:prstGeom>
          <a:noFill/>
        </p:spPr>
        <p:txBody>
          <a:bodyPr wrap="square">
            <a:spAutoFit/>
          </a:bodyPr>
          <a:lstStyle/>
          <a:p>
            <a:r>
              <a:rPr lang="en-US" sz="3200" i="1" dirty="0">
                <a:solidFill>
                  <a:srgbClr val="E0573F"/>
                </a:solidFill>
                <a:latin typeface=""/>
              </a:rPr>
              <a:t>“What would you hope that writing might improve about your experience with caregiving?”</a:t>
            </a:r>
          </a:p>
        </p:txBody>
      </p:sp>
    </p:spTree>
    <p:extLst>
      <p:ext uri="{BB962C8B-B14F-4D97-AF65-F5344CB8AC3E}">
        <p14:creationId xmlns:p14="http://schemas.microsoft.com/office/powerpoint/2010/main" val="68534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10"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00757-2BAE-83CF-0A05-05E80E839CB9}"/>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FDD5480F-9CEE-78B4-B2E9-AA23477F218A}"/>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315296D0-E560-3CA8-066C-C749779788EC}"/>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02C1A808-83DD-FB5D-E261-1D374195248B}"/>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87120586-B662-2DB3-09C0-EB39E7EA6A3B}"/>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C9FCAFFD-11A2-E426-6159-2436891333D7}"/>
              </a:ext>
            </a:extLst>
          </p:cNvPr>
          <p:cNvSpPr txBox="1"/>
          <p:nvPr/>
        </p:nvSpPr>
        <p:spPr>
          <a:xfrm>
            <a:off x="432484" y="679221"/>
            <a:ext cx="9120770" cy="1077218"/>
          </a:xfrm>
          <a:prstGeom prst="rect">
            <a:avLst/>
          </a:prstGeom>
          <a:noFill/>
        </p:spPr>
        <p:txBody>
          <a:bodyPr wrap="square">
            <a:spAutoFit/>
          </a:bodyPr>
          <a:lstStyle/>
          <a:p>
            <a:r>
              <a:rPr lang="en-US" sz="3200" i="1" dirty="0">
                <a:solidFill>
                  <a:srgbClr val="E0573F"/>
                </a:solidFill>
                <a:latin typeface=""/>
              </a:rPr>
              <a:t>“What would you hope that writing might improve about your experience with caregiving?”</a:t>
            </a:r>
          </a:p>
        </p:txBody>
      </p:sp>
      <p:pic>
        <p:nvPicPr>
          <p:cNvPr id="5" name="Picture 4">
            <a:extLst>
              <a:ext uri="{FF2B5EF4-FFF2-40B4-BE49-F238E27FC236}">
                <a16:creationId xmlns:a16="http://schemas.microsoft.com/office/drawing/2014/main" id="{E3DB066E-40F6-3292-1DB1-28EF54B68764}"/>
              </a:ext>
            </a:extLst>
          </p:cNvPr>
          <p:cNvPicPr>
            <a:picLocks noChangeAspect="1"/>
          </p:cNvPicPr>
          <p:nvPr/>
        </p:nvPicPr>
        <p:blipFill>
          <a:blip r:embed="rId3"/>
          <a:stretch>
            <a:fillRect/>
          </a:stretch>
        </p:blipFill>
        <p:spPr>
          <a:xfrm>
            <a:off x="8120716" y="1592625"/>
            <a:ext cx="3351826" cy="4962273"/>
          </a:xfrm>
          <a:prstGeom prst="rect">
            <a:avLst/>
          </a:prstGeom>
        </p:spPr>
      </p:pic>
      <p:pic>
        <p:nvPicPr>
          <p:cNvPr id="12" name="Picture 11">
            <a:extLst>
              <a:ext uri="{FF2B5EF4-FFF2-40B4-BE49-F238E27FC236}">
                <a16:creationId xmlns:a16="http://schemas.microsoft.com/office/drawing/2014/main" id="{FEE2D6B1-9520-8AE4-B454-26193F2703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0049" y="2248211"/>
            <a:ext cx="504578" cy="504578"/>
          </a:xfrm>
          <a:prstGeom prst="rect">
            <a:avLst/>
          </a:prstGeom>
        </p:spPr>
      </p:pic>
      <p:pic>
        <p:nvPicPr>
          <p:cNvPr id="13" name="Picture 12">
            <a:extLst>
              <a:ext uri="{FF2B5EF4-FFF2-40B4-BE49-F238E27FC236}">
                <a16:creationId xmlns:a16="http://schemas.microsoft.com/office/drawing/2014/main" id="{4B4C1BF7-201D-9FEC-EBC2-EEA5D00C28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83246" y="2313937"/>
            <a:ext cx="438852" cy="438852"/>
          </a:xfrm>
          <a:prstGeom prst="rect">
            <a:avLst/>
          </a:prstGeom>
        </p:spPr>
      </p:pic>
      <p:pic>
        <p:nvPicPr>
          <p:cNvPr id="14" name="Picture 13">
            <a:extLst>
              <a:ext uri="{FF2B5EF4-FFF2-40B4-BE49-F238E27FC236}">
                <a16:creationId xmlns:a16="http://schemas.microsoft.com/office/drawing/2014/main" id="{18C79C7B-3E86-B9FD-ADA5-FA17371A39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6952" y="5674163"/>
            <a:ext cx="504578" cy="504578"/>
          </a:xfrm>
          <a:prstGeom prst="rect">
            <a:avLst/>
          </a:prstGeom>
        </p:spPr>
      </p:pic>
      <p:pic>
        <p:nvPicPr>
          <p:cNvPr id="15" name="Picture 14">
            <a:extLst>
              <a:ext uri="{FF2B5EF4-FFF2-40B4-BE49-F238E27FC236}">
                <a16:creationId xmlns:a16="http://schemas.microsoft.com/office/drawing/2014/main" id="{25E6BB8D-AA32-3288-1555-6BEE072829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20149" y="5739889"/>
            <a:ext cx="438852" cy="438852"/>
          </a:xfrm>
          <a:prstGeom prst="rect">
            <a:avLst/>
          </a:prstGeom>
        </p:spPr>
      </p:pic>
      <p:pic>
        <p:nvPicPr>
          <p:cNvPr id="6146" name="Picture 2" descr="Tasso Inc.">
            <a:extLst>
              <a:ext uri="{FF2B5EF4-FFF2-40B4-BE49-F238E27FC236}">
                <a16:creationId xmlns:a16="http://schemas.microsoft.com/office/drawing/2014/main" id="{7E64A93D-94D9-DBFB-823A-3B34997D1D6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3673" y="3350777"/>
            <a:ext cx="2975845" cy="29758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DF317D02-067D-4674-4EE4-A4D5E3D75B2C}"/>
              </a:ext>
            </a:extLst>
          </p:cNvPr>
          <p:cNvPicPr>
            <a:picLocks noChangeAspect="1"/>
          </p:cNvPicPr>
          <p:nvPr/>
        </p:nvPicPr>
        <p:blipFill rotWithShape="1">
          <a:blip r:embed="rId7"/>
          <a:srcRect r="45274"/>
          <a:stretch/>
        </p:blipFill>
        <p:spPr>
          <a:xfrm>
            <a:off x="2791862" y="1941077"/>
            <a:ext cx="2470785" cy="2819400"/>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D1A77F07-EF9E-3861-F58C-CCE2A5A6A748}"/>
              </a:ext>
            </a:extLst>
          </p:cNvPr>
          <p:cNvPicPr>
            <a:picLocks noChangeAspect="1"/>
          </p:cNvPicPr>
          <p:nvPr/>
        </p:nvPicPr>
        <p:blipFill>
          <a:blip r:embed="rId8"/>
          <a:stretch>
            <a:fillRect/>
          </a:stretch>
        </p:blipFill>
        <p:spPr>
          <a:xfrm>
            <a:off x="452993" y="2703077"/>
            <a:ext cx="2257425" cy="647700"/>
          </a:xfrm>
          <a:prstGeom prst="rect">
            <a:avLst/>
          </a:prstGeom>
        </p:spPr>
      </p:pic>
    </p:spTree>
    <p:extLst>
      <p:ext uri="{BB962C8B-B14F-4D97-AF65-F5344CB8AC3E}">
        <p14:creationId xmlns:p14="http://schemas.microsoft.com/office/powerpoint/2010/main" val="316708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9B341-6A98-59A3-2CD2-D0BBB56A9156}"/>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EE2AD0F7-50AD-B0FC-ADB0-1BBD05256F88}"/>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A885261-1D61-5267-BEC1-9E470E11BF8B}"/>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D871D18-D586-0547-EAD8-A2E0DB710658}"/>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C95D25A6-03F2-B739-BF4A-5ED8B8F4499C}"/>
              </a:ext>
            </a:extLst>
          </p:cNvPr>
          <p:cNvPicPr>
            <a:picLocks noChangeAspect="1"/>
          </p:cNvPicPr>
          <p:nvPr/>
        </p:nvPicPr>
        <p:blipFill>
          <a:blip r:embed="rId2"/>
          <a:stretch>
            <a:fillRect/>
          </a:stretch>
        </p:blipFill>
        <p:spPr>
          <a:xfrm>
            <a:off x="10272712" y="303102"/>
            <a:ext cx="1635919" cy="1380284"/>
          </a:xfrm>
          <a:prstGeom prst="rect">
            <a:avLst/>
          </a:prstGeom>
        </p:spPr>
      </p:pic>
      <p:pic>
        <p:nvPicPr>
          <p:cNvPr id="2050" name="Picture 2" descr="The ORBIT model for behavioral treatment development. This document is copyrighted by the American Psychological Association or one of its allied publishers. This article is intended solely for the personal use of the individual user and is not to be disseminated broadly.">
            <a:extLst>
              <a:ext uri="{FF2B5EF4-FFF2-40B4-BE49-F238E27FC236}">
                <a16:creationId xmlns:a16="http://schemas.microsoft.com/office/drawing/2014/main" id="{3E74512D-A0D0-2618-3144-6AB55601A3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180" y="1956596"/>
            <a:ext cx="9860756" cy="30742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1440135-7139-9EC5-7497-E4AACCC51379}"/>
              </a:ext>
            </a:extLst>
          </p:cNvPr>
          <p:cNvSpPr/>
          <p:nvPr/>
        </p:nvSpPr>
        <p:spPr>
          <a:xfrm>
            <a:off x="6134246" y="6399310"/>
            <a:ext cx="9912850" cy="307777"/>
          </a:xfrm>
          <a:prstGeom prst="rect">
            <a:avLst/>
          </a:prstGeom>
        </p:spPr>
        <p:txBody>
          <a:bodyPr wrap="square">
            <a:spAutoFit/>
          </a:bodyPr>
          <a:lstStyle/>
          <a:p>
            <a:r>
              <a:rPr lang="en-US" sz="1400" dirty="0" err="1">
                <a:solidFill>
                  <a:schemeClr val="bg1">
                    <a:lumMod val="50000"/>
                  </a:schemeClr>
                </a:solidFill>
              </a:rPr>
              <a:t>Czajkowski</a:t>
            </a:r>
            <a:r>
              <a:rPr lang="en-US" sz="1400" dirty="0">
                <a:solidFill>
                  <a:schemeClr val="bg1">
                    <a:lumMod val="50000"/>
                  </a:schemeClr>
                </a:solidFill>
              </a:rPr>
              <a:t> et al., 2015</a:t>
            </a:r>
          </a:p>
        </p:txBody>
      </p:sp>
      <p:sp>
        <p:nvSpPr>
          <p:cNvPr id="2" name="TextBox 1">
            <a:extLst>
              <a:ext uri="{FF2B5EF4-FFF2-40B4-BE49-F238E27FC236}">
                <a16:creationId xmlns:a16="http://schemas.microsoft.com/office/drawing/2014/main" id="{6CEAEA21-B140-4B64-0B89-98D32FE0789B}"/>
              </a:ext>
            </a:extLst>
          </p:cNvPr>
          <p:cNvSpPr txBox="1"/>
          <p:nvPr/>
        </p:nvSpPr>
        <p:spPr>
          <a:xfrm>
            <a:off x="432484" y="679221"/>
            <a:ext cx="9120770" cy="584775"/>
          </a:xfrm>
          <a:prstGeom prst="rect">
            <a:avLst/>
          </a:prstGeom>
          <a:noFill/>
        </p:spPr>
        <p:txBody>
          <a:bodyPr wrap="square">
            <a:spAutoFit/>
          </a:bodyPr>
          <a:lstStyle/>
          <a:p>
            <a:r>
              <a:rPr lang="en-US" sz="3200" dirty="0">
                <a:solidFill>
                  <a:srgbClr val="E0573F"/>
                </a:solidFill>
                <a:latin typeface=""/>
              </a:rPr>
              <a:t>Future Directions at UNF</a:t>
            </a:r>
          </a:p>
        </p:txBody>
      </p:sp>
    </p:spTree>
    <p:extLst>
      <p:ext uri="{BB962C8B-B14F-4D97-AF65-F5344CB8AC3E}">
        <p14:creationId xmlns:p14="http://schemas.microsoft.com/office/powerpoint/2010/main" val="15816748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Updated Prototype in real time</a:t>
            </a:r>
          </a:p>
        </p:txBody>
      </p:sp>
      <p:sp>
        <p:nvSpPr>
          <p:cNvPr id="3" name="Content Placeholder 2"/>
          <p:cNvSpPr>
            <a:spLocks noGrp="1"/>
          </p:cNvSpPr>
          <p:nvPr>
            <p:ph idx="1"/>
          </p:nvPr>
        </p:nvSpPr>
        <p:spPr/>
        <p:txBody>
          <a:bodyPr/>
          <a:lstStyle/>
          <a:p>
            <a:pPr marL="0" indent="0">
              <a:buNone/>
            </a:pPr>
            <a:r>
              <a:rPr lang="en-US" sz="1800" u="sng" dirty="0">
                <a:solidFill>
                  <a:srgbClr val="0000FF"/>
                </a:solidFill>
                <a:effectLst/>
                <a:latin typeface="Calibri" panose="020F0502020204030204" pitchFamily="34" charset="0"/>
                <a:ea typeface="Calibri" panose="020F0502020204030204" pitchFamily="34" charset="0"/>
                <a:hlinkClick r:id="rId2"/>
              </a:rPr>
              <a:t>https://www.figma.com/proto/PpxUNHJKmlztSZRWln5o1Y/W2H?page-id=176%3A1090&amp;type=design&amp;node-id=224-7050&amp;viewport=1436%2C30%2C0.5&amp;t=hY45R5v2s7Fw0xD6-1&amp;scaling=scale-down&amp;starting-point-node-id=224%3A7050&amp;mode=design</a:t>
            </a:r>
            <a:endParaRPr lang="en-US" sz="1800" dirty="0">
              <a:effectLst/>
              <a:latin typeface="Calibri" panose="020F0502020204030204" pitchFamily="34" charset="0"/>
              <a:ea typeface="Calibri" panose="020F0502020204030204" pitchFamily="34" charset="0"/>
            </a:endParaRPr>
          </a:p>
          <a:p>
            <a:pPr marL="0" indent="0">
              <a:buNone/>
            </a:pPr>
            <a:endParaRPr lang="en-US" dirty="0"/>
          </a:p>
        </p:txBody>
      </p:sp>
      <p:sp>
        <p:nvSpPr>
          <p:cNvPr id="4" name="Slide Number Placeholder 3"/>
          <p:cNvSpPr>
            <a:spLocks noGrp="1"/>
          </p:cNvSpPr>
          <p:nvPr>
            <p:ph type="sldNum" sz="quarter" idx="12"/>
          </p:nvPr>
        </p:nvSpPr>
        <p:spPr/>
        <p:txBody>
          <a:bodyPr/>
          <a:lstStyle/>
          <a:p>
            <a:fld id="{5EA6D450-147E-4D9B-A86B-5837D6649C23}" type="slidenum">
              <a:rPr lang="en-US" smtClean="0"/>
              <a:t>43</a:t>
            </a:fld>
            <a:endParaRPr lang="en-US"/>
          </a:p>
        </p:txBody>
      </p:sp>
    </p:spTree>
    <p:extLst>
      <p:ext uri="{BB962C8B-B14F-4D97-AF65-F5344CB8AC3E}">
        <p14:creationId xmlns:p14="http://schemas.microsoft.com/office/powerpoint/2010/main" val="9002798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D864B-F533-094F-FB7D-547562564DA4}"/>
              </a:ext>
            </a:extLst>
          </p:cNvPr>
          <p:cNvSpPr>
            <a:spLocks noGrp="1"/>
          </p:cNvSpPr>
          <p:nvPr>
            <p:ph type="title"/>
          </p:nvPr>
        </p:nvSpPr>
        <p:spPr/>
        <p:txBody>
          <a:bodyPr/>
          <a:lstStyle/>
          <a:p>
            <a:r>
              <a:rPr lang="en-US" dirty="0"/>
              <a:t>W2H Recruitment Abstract</a:t>
            </a:r>
          </a:p>
        </p:txBody>
      </p:sp>
      <p:sp>
        <p:nvSpPr>
          <p:cNvPr id="3" name="Content Placeholder 2">
            <a:extLst>
              <a:ext uri="{FF2B5EF4-FFF2-40B4-BE49-F238E27FC236}">
                <a16:creationId xmlns:a16="http://schemas.microsoft.com/office/drawing/2014/main" id="{AFD8B062-AAFA-1FB2-AEC5-F545AEFD6C27}"/>
              </a:ext>
            </a:extLst>
          </p:cNvPr>
          <p:cNvSpPr>
            <a:spLocks noGrp="1"/>
          </p:cNvSpPr>
          <p:nvPr>
            <p:ph idx="1"/>
          </p:nvPr>
        </p:nvSpPr>
        <p:spPr/>
        <p:txBody>
          <a:bodyPr>
            <a:normAutofit fontScale="77500" lnSpcReduction="20000"/>
          </a:bodyPr>
          <a:lstStyle/>
          <a:p>
            <a:pPr marL="0" marR="0" indent="0">
              <a:lnSpc>
                <a:spcPct val="107000"/>
              </a:lnSpc>
              <a:spcBef>
                <a:spcPts val="0"/>
              </a:spcBef>
              <a:spcAft>
                <a:spcPts val="800"/>
              </a:spcAft>
              <a:buNone/>
            </a:pPr>
            <a:r>
              <a:rPr lang="en-US" sz="1800" b="1" kern="100" dirty="0">
                <a:effectLst/>
                <a:latin typeface="Work Sans" pitchFamily="2" charset="0"/>
                <a:ea typeface="Calibri" panose="020F0502020204030204" pitchFamily="34" charset="0"/>
                <a:cs typeface="Times New Roman" panose="02020603050405020304" pitchFamily="18" charset="0"/>
              </a:rPr>
              <a:t>Title: </a:t>
            </a:r>
            <a:r>
              <a:rPr lang="en-US" sz="1800" kern="100" dirty="0">
                <a:effectLst/>
                <a:latin typeface="Work Sans" pitchFamily="2" charset="0"/>
                <a:ea typeface="Calibri" panose="020F0502020204030204" pitchFamily="34" charset="0"/>
                <a:cs typeface="Times New Roman" panose="02020603050405020304" pitchFamily="18" charset="0"/>
              </a:rPr>
              <a:t>Recruiting Caregivers of Spouse’s with Alzheimer’s or a Related Dementia for online focus groups: Lessons learned from a feasibility study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1800" b="1" kern="100" dirty="0">
                <a:effectLst/>
                <a:latin typeface="Work Sans" pitchFamily="2" charset="0"/>
                <a:ea typeface="Calibri" panose="020F0502020204030204" pitchFamily="34" charset="0"/>
                <a:cs typeface="Times New Roman" panose="02020603050405020304" pitchFamily="18" charset="0"/>
              </a:rPr>
              <a:t>Authors: </a:t>
            </a:r>
            <a:r>
              <a:rPr lang="en-US" sz="1800" kern="100" dirty="0">
                <a:effectLst/>
                <a:latin typeface="Work Sans" pitchFamily="2" charset="0"/>
                <a:ea typeface="Calibri" panose="020F0502020204030204" pitchFamily="34" charset="0"/>
                <a:cs typeface="Times New Roman" panose="02020603050405020304" pitchFamily="18" charset="0"/>
              </a:rPr>
              <a:t>Sierra Wickline, Trudy Widjaja, Tori Norton, Ashton Richards, Samantha Weiss &amp; Angie LeRoy</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1800" b="1" kern="100" dirty="0">
                <a:effectLst/>
                <a:latin typeface="Work Sans" pitchFamily="2" charset="0"/>
                <a:ea typeface="Calibri" panose="020F0502020204030204" pitchFamily="34" charset="0"/>
                <a:cs typeface="Times New Roman" panose="02020603050405020304" pitchFamily="18" charset="0"/>
              </a:rPr>
              <a:t>Abstract</a:t>
            </a:r>
            <a:r>
              <a:rPr lang="en-US" sz="1800" kern="100" dirty="0">
                <a:effectLst/>
                <a:latin typeface="Work Sans" pitchFamily="2" charset="0"/>
                <a:ea typeface="Calibri" panose="020F0502020204030204" pitchFamily="34" charset="0"/>
                <a:cs typeface="Times New Roman" panose="02020603050405020304" pitchFamily="18" charset="0"/>
              </a:rPr>
              <a:t> </a:t>
            </a:r>
            <a:r>
              <a:rPr lang="en-US" sz="1800" i="1" kern="100" dirty="0">
                <a:effectLst/>
                <a:latin typeface="Work Sans" pitchFamily="2" charset="0"/>
                <a:ea typeface="Calibri" panose="020F0502020204030204" pitchFamily="34" charset="0"/>
                <a:cs typeface="Times New Roman" panose="02020603050405020304" pitchFamily="18" charset="0"/>
              </a:rPr>
              <a:t>(must be 250 words, or less)</a:t>
            </a:r>
            <a:r>
              <a:rPr lang="en-US" sz="1800" kern="100" dirty="0">
                <a:effectLst/>
                <a:latin typeface="Work Sans" pitchFamily="2"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1800" kern="100" dirty="0">
                <a:effectLst/>
                <a:latin typeface="Work Sans" pitchFamily="2" charset="0"/>
                <a:ea typeface="Calibri" panose="020F0502020204030204" pitchFamily="34" charset="0"/>
                <a:cs typeface="Times New Roman" panose="02020603050405020304" pitchFamily="18" charset="0"/>
              </a:rPr>
              <a:t>Caring for a spouse with Alzheimer’s Disease or a Related Dementia (ADRD) is incredibly stressful; improving caregivers’ quality of life begins with conducting research that aims to understand caregiver’s needs. According to past research, ADRD spousal caregivers are more reluctant to participate in research studies compared to other familial caregivers, adding to the importance of developing, tracking, &amp; evaluating recruitment strategies. Through nationwide community outreach, beginning with “cold calls” to organizations that may have access to caregivers, we recruited 14 ADRD spousal caregivers for focus groups that assessed the feasibility &amp; acceptability of a writing intervention. In total, we made 529 attempts (i.e., calls, voicemails, &amp; emails) across 228 sites all over the U.S.; 71 sites (31%) agreed to distribute study information to their stakeholders via listservs, word-of-mouth, or posting online. This yielded 40 interested caregivers, who contacted the lab (by phone or e-mail) and completed an eligibility screening. We confirmed ADRD diagnosis upon receipt of the spouse’s medical records, obtained after appropriate communication between the participant, research team, &amp; the spouse’s medical office, &amp; documentation of a signed medical release form(s)—35% of eligible caregivers were retained through the end of this process. A modified version of this recruitment method will be used in an upcoming pilot RCT, where we will target community sites that may yield a higher number of minority caregivers. Overall, we recommend that researchers persist in their community outreach efforts (every 37 contact attempts yielded 1 enrolled caregiver) &amp; maintain relationships with supportive community partners.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4B8FA450-E6C7-5078-0156-D38B938F9093}"/>
              </a:ext>
            </a:extLst>
          </p:cNvPr>
          <p:cNvSpPr>
            <a:spLocks noGrp="1"/>
          </p:cNvSpPr>
          <p:nvPr>
            <p:ph type="sldNum" sz="quarter" idx="12"/>
          </p:nvPr>
        </p:nvSpPr>
        <p:spPr/>
        <p:txBody>
          <a:bodyPr/>
          <a:lstStyle/>
          <a:p>
            <a:fld id="{5EA6D450-147E-4D9B-A86B-5837D6649C23}" type="slidenum">
              <a:rPr lang="en-US" smtClean="0"/>
              <a:t>44</a:t>
            </a:fld>
            <a:endParaRPr lang="en-US"/>
          </a:p>
        </p:txBody>
      </p:sp>
    </p:spTree>
    <p:extLst>
      <p:ext uri="{BB962C8B-B14F-4D97-AF65-F5344CB8AC3E}">
        <p14:creationId xmlns:p14="http://schemas.microsoft.com/office/powerpoint/2010/main" val="3304407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95B65-4991-D8D2-D3B3-ADDB1E98797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1BB291C6-907D-3658-F0DA-7F32D1E6886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85A0AA0-A960-68CE-0D22-C2FB43A1FC6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4EAC478-95F1-28C5-68ED-CF7CA2C22756}"/>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1AB52DFA-73E5-AD7E-FA3C-805927B0EC61}"/>
              </a:ext>
            </a:extLst>
          </p:cNvPr>
          <p:cNvSpPr txBox="1"/>
          <p:nvPr/>
        </p:nvSpPr>
        <p:spPr>
          <a:xfrm>
            <a:off x="2321718" y="666152"/>
            <a:ext cx="7427119" cy="1046440"/>
          </a:xfrm>
          <a:prstGeom prst="rect">
            <a:avLst/>
          </a:prstGeom>
          <a:noFill/>
        </p:spPr>
        <p:txBody>
          <a:bodyPr wrap="square">
            <a:spAutoFit/>
          </a:bodyPr>
          <a:lstStyle/>
          <a:p>
            <a:pPr marL="0" indent="0" algn="ctr">
              <a:buNone/>
            </a:pPr>
            <a:endParaRPr lang="en-US" sz="4400" dirty="0">
              <a:solidFill>
                <a:schemeClr val="tx1">
                  <a:lumMod val="75000"/>
                  <a:lumOff val="25000"/>
                </a:schemeClr>
              </a:solidFill>
            </a:endParaRPr>
          </a:p>
          <a:p>
            <a:pPr marL="0" indent="0" algn="ctr">
              <a:buNone/>
            </a:pPr>
            <a:endParaRPr lang="en-US" dirty="0">
              <a:solidFill>
                <a:srgbClr val="00ABAE"/>
              </a:solidFill>
            </a:endParaRPr>
          </a:p>
        </p:txBody>
      </p:sp>
      <p:pic>
        <p:nvPicPr>
          <p:cNvPr id="12" name="Picture 4" descr="Image result for broken heart">
            <a:extLst>
              <a:ext uri="{FF2B5EF4-FFF2-40B4-BE49-F238E27FC236}">
                <a16:creationId xmlns:a16="http://schemas.microsoft.com/office/drawing/2014/main" id="{78D8DA02-E6D9-84A7-0830-051FAB6112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326365">
            <a:off x="4747943" y="4423000"/>
            <a:ext cx="1908707" cy="17552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99AFFB7-FA13-13B8-F42C-3FEF562555F8}"/>
              </a:ext>
            </a:extLst>
          </p:cNvPr>
          <p:cNvPicPr>
            <a:picLocks noChangeAspect="1"/>
          </p:cNvPicPr>
          <p:nvPr/>
        </p:nvPicPr>
        <p:blipFill>
          <a:blip r:embed="rId3"/>
          <a:stretch>
            <a:fillRect/>
          </a:stretch>
        </p:blipFill>
        <p:spPr>
          <a:xfrm>
            <a:off x="7176307" y="2314640"/>
            <a:ext cx="3949910" cy="28242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Rectangle 13">
            <a:extLst>
              <a:ext uri="{FF2B5EF4-FFF2-40B4-BE49-F238E27FC236}">
                <a16:creationId xmlns:a16="http://schemas.microsoft.com/office/drawing/2014/main" id="{B1D9113A-F106-77E5-1755-CE8C43284C04}"/>
              </a:ext>
            </a:extLst>
          </p:cNvPr>
          <p:cNvSpPr/>
          <p:nvPr/>
        </p:nvSpPr>
        <p:spPr>
          <a:xfrm>
            <a:off x="69350" y="6273383"/>
            <a:ext cx="9912850" cy="523220"/>
          </a:xfrm>
          <a:prstGeom prst="rect">
            <a:avLst/>
          </a:prstGeom>
        </p:spPr>
        <p:txBody>
          <a:bodyPr wrap="square">
            <a:spAutoFit/>
          </a:bodyPr>
          <a:lstStyle/>
          <a:p>
            <a:r>
              <a:rPr lang="en-US" sz="1400" dirty="0" err="1">
                <a:solidFill>
                  <a:schemeClr val="bg1">
                    <a:lumMod val="50000"/>
                  </a:schemeClr>
                </a:solidFill>
              </a:rPr>
              <a:t>Gullotta</a:t>
            </a:r>
            <a:r>
              <a:rPr lang="en-US" sz="1400" dirty="0">
                <a:solidFill>
                  <a:schemeClr val="bg1">
                    <a:lumMod val="50000"/>
                  </a:schemeClr>
                </a:solidFill>
              </a:rPr>
              <a:t> &amp; Bloom, 2003; Manor &amp; </a:t>
            </a:r>
            <a:r>
              <a:rPr lang="en-US" sz="1400" dirty="0" err="1">
                <a:solidFill>
                  <a:schemeClr val="bg1">
                    <a:lumMod val="50000"/>
                  </a:schemeClr>
                </a:solidFill>
              </a:rPr>
              <a:t>Eisenbach</a:t>
            </a:r>
            <a:r>
              <a:rPr lang="en-US" sz="1400" dirty="0">
                <a:solidFill>
                  <a:schemeClr val="bg1">
                    <a:lumMod val="50000"/>
                  </a:schemeClr>
                </a:solidFill>
              </a:rPr>
              <a:t>, 2003; </a:t>
            </a:r>
            <a:r>
              <a:rPr lang="en-US" sz="1400" dirty="0" err="1">
                <a:solidFill>
                  <a:schemeClr val="bg1">
                    <a:lumMod val="50000"/>
                  </a:schemeClr>
                </a:solidFill>
              </a:rPr>
              <a:t>Martikainen</a:t>
            </a:r>
            <a:r>
              <a:rPr lang="en-US" sz="1400" dirty="0">
                <a:solidFill>
                  <a:schemeClr val="bg1">
                    <a:lumMod val="50000"/>
                  </a:schemeClr>
                </a:solidFill>
              </a:rPr>
              <a:t> &amp; </a:t>
            </a:r>
            <a:r>
              <a:rPr lang="en-US" sz="1400" dirty="0" err="1">
                <a:solidFill>
                  <a:schemeClr val="bg1">
                    <a:lumMod val="50000"/>
                  </a:schemeClr>
                </a:solidFill>
              </a:rPr>
              <a:t>Valkonen</a:t>
            </a:r>
            <a:r>
              <a:rPr lang="en-US" sz="1400" dirty="0">
                <a:solidFill>
                  <a:schemeClr val="bg1">
                    <a:lumMod val="50000"/>
                  </a:schemeClr>
                </a:solidFill>
              </a:rPr>
              <a:t> 1996; Schaefer, </a:t>
            </a:r>
            <a:r>
              <a:rPr lang="en-US" sz="1400" dirty="0" err="1">
                <a:solidFill>
                  <a:schemeClr val="bg1">
                    <a:lumMod val="50000"/>
                  </a:schemeClr>
                </a:solidFill>
              </a:rPr>
              <a:t>Quesenberry</a:t>
            </a:r>
            <a:r>
              <a:rPr lang="en-US" sz="1400" dirty="0">
                <a:solidFill>
                  <a:schemeClr val="bg1">
                    <a:lumMod val="50000"/>
                  </a:schemeClr>
                </a:solidFill>
              </a:rPr>
              <a:t>, &amp; Wi, 1995; </a:t>
            </a:r>
            <a:r>
              <a:rPr lang="en-US" sz="1400" dirty="0" err="1">
                <a:solidFill>
                  <a:schemeClr val="bg1">
                    <a:lumMod val="50000"/>
                  </a:schemeClr>
                </a:solidFill>
              </a:rPr>
              <a:t>Stroebe</a:t>
            </a:r>
            <a:r>
              <a:rPr lang="en-US" sz="1400" dirty="0">
                <a:solidFill>
                  <a:schemeClr val="bg1">
                    <a:lumMod val="50000"/>
                  </a:schemeClr>
                </a:solidFill>
              </a:rPr>
              <a:t>, </a:t>
            </a:r>
            <a:r>
              <a:rPr lang="en-US" sz="1400" dirty="0" err="1">
                <a:solidFill>
                  <a:schemeClr val="bg1">
                    <a:lumMod val="50000"/>
                  </a:schemeClr>
                </a:solidFill>
              </a:rPr>
              <a:t>Schut</a:t>
            </a:r>
            <a:r>
              <a:rPr lang="en-US" sz="1400" dirty="0">
                <a:solidFill>
                  <a:schemeClr val="bg1">
                    <a:lumMod val="50000"/>
                  </a:schemeClr>
                </a:solidFill>
              </a:rPr>
              <a:t>, &amp; </a:t>
            </a:r>
            <a:r>
              <a:rPr lang="en-US" sz="1400" dirty="0" err="1">
                <a:solidFill>
                  <a:schemeClr val="bg1">
                    <a:lumMod val="50000"/>
                  </a:schemeClr>
                </a:solidFill>
              </a:rPr>
              <a:t>Stroebe</a:t>
            </a:r>
            <a:r>
              <a:rPr lang="en-US" sz="1400" dirty="0">
                <a:solidFill>
                  <a:schemeClr val="bg1">
                    <a:lumMod val="50000"/>
                  </a:schemeClr>
                </a:solidFill>
              </a:rPr>
              <a:t>, 2007; Shear &amp; </a:t>
            </a:r>
            <a:r>
              <a:rPr lang="en-US" sz="1400" dirty="0" err="1">
                <a:solidFill>
                  <a:schemeClr val="bg1">
                    <a:lumMod val="50000"/>
                  </a:schemeClr>
                </a:solidFill>
              </a:rPr>
              <a:t>Mulhare</a:t>
            </a:r>
            <a:r>
              <a:rPr lang="en-US" sz="1400" dirty="0">
                <a:solidFill>
                  <a:schemeClr val="bg1">
                    <a:lumMod val="50000"/>
                  </a:schemeClr>
                </a:solidFill>
              </a:rPr>
              <a:t>, 2008 </a:t>
            </a:r>
          </a:p>
        </p:txBody>
      </p:sp>
      <p:pic>
        <p:nvPicPr>
          <p:cNvPr id="15" name="Picture 14">
            <a:extLst>
              <a:ext uri="{FF2B5EF4-FFF2-40B4-BE49-F238E27FC236}">
                <a16:creationId xmlns:a16="http://schemas.microsoft.com/office/drawing/2014/main" id="{D34F1584-50E8-A51E-240C-A527EADFBC23}"/>
              </a:ext>
            </a:extLst>
          </p:cNvPr>
          <p:cNvPicPr>
            <a:picLocks noChangeAspect="1"/>
          </p:cNvPicPr>
          <p:nvPr/>
        </p:nvPicPr>
        <p:blipFill>
          <a:blip r:embed="rId4"/>
          <a:stretch>
            <a:fillRect/>
          </a:stretch>
        </p:blipFill>
        <p:spPr>
          <a:xfrm>
            <a:off x="843073" y="2322328"/>
            <a:ext cx="3651870" cy="3141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Right Arrow 11">
            <a:extLst>
              <a:ext uri="{FF2B5EF4-FFF2-40B4-BE49-F238E27FC236}">
                <a16:creationId xmlns:a16="http://schemas.microsoft.com/office/drawing/2014/main" id="{496C5321-B287-FAC1-3314-DF6C317F0DD6}"/>
              </a:ext>
            </a:extLst>
          </p:cNvPr>
          <p:cNvSpPr/>
          <p:nvPr/>
        </p:nvSpPr>
        <p:spPr>
          <a:xfrm>
            <a:off x="2891790" y="3200398"/>
            <a:ext cx="5933709" cy="1474342"/>
          </a:xfrm>
          <a:prstGeom prst="rightArrow">
            <a:avLst/>
          </a:prstGeom>
          <a:solidFill>
            <a:schemeClr val="bg2">
              <a:lumMod val="9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C242AA26-90D8-448A-95AB-CD5D2305FF6B}"/>
              </a:ext>
            </a:extLst>
          </p:cNvPr>
          <p:cNvPicPr>
            <a:picLocks noChangeAspect="1"/>
          </p:cNvPicPr>
          <p:nvPr/>
        </p:nvPicPr>
        <p:blipFill>
          <a:blip r:embed="rId5"/>
          <a:stretch>
            <a:fillRect/>
          </a:stretch>
        </p:blipFill>
        <p:spPr>
          <a:xfrm>
            <a:off x="4817956" y="1280755"/>
            <a:ext cx="2035337" cy="18080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TextBox 17">
            <a:extLst>
              <a:ext uri="{FF2B5EF4-FFF2-40B4-BE49-F238E27FC236}">
                <a16:creationId xmlns:a16="http://schemas.microsoft.com/office/drawing/2014/main" id="{619761E6-FB5E-C61A-66F5-F04397826999}"/>
              </a:ext>
            </a:extLst>
          </p:cNvPr>
          <p:cNvSpPr txBox="1"/>
          <p:nvPr/>
        </p:nvSpPr>
        <p:spPr>
          <a:xfrm>
            <a:off x="3692746" y="3767671"/>
            <a:ext cx="3965448" cy="369332"/>
          </a:xfrm>
          <a:prstGeom prst="rect">
            <a:avLst/>
          </a:prstGeom>
          <a:noFill/>
        </p:spPr>
        <p:txBody>
          <a:bodyPr wrap="square" rtlCol="0">
            <a:spAutoFit/>
          </a:bodyPr>
          <a:lstStyle/>
          <a:p>
            <a:r>
              <a:rPr lang="en-US" b="1" dirty="0"/>
              <a:t>40% - 100% EXCESS MORTALITY</a:t>
            </a:r>
          </a:p>
        </p:txBody>
      </p:sp>
    </p:spTree>
    <p:extLst>
      <p:ext uri="{BB962C8B-B14F-4D97-AF65-F5344CB8AC3E}">
        <p14:creationId xmlns:p14="http://schemas.microsoft.com/office/powerpoint/2010/main" val="142288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95B65-4991-D8D2-D3B3-ADDB1E987973}"/>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1BB291C6-907D-3658-F0DA-7F32D1E6886D}"/>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F85A0AA0-A960-68CE-0D22-C2FB43A1FC62}"/>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F4EAC478-95F1-28C5-68ED-CF7CA2C22756}"/>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FAD882B4-45A3-E93E-6B51-6269BF734432}"/>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41348E47-476A-1065-FCC6-52324D8BA66E}"/>
              </a:ext>
            </a:extLst>
          </p:cNvPr>
          <p:cNvSpPr txBox="1"/>
          <p:nvPr/>
        </p:nvSpPr>
        <p:spPr>
          <a:xfrm>
            <a:off x="645570" y="497235"/>
            <a:ext cx="9120770" cy="1077218"/>
          </a:xfrm>
          <a:prstGeom prst="rect">
            <a:avLst/>
          </a:prstGeom>
          <a:noFill/>
        </p:spPr>
        <p:txBody>
          <a:bodyPr wrap="square">
            <a:spAutoFit/>
          </a:bodyPr>
          <a:lstStyle/>
          <a:p>
            <a:r>
              <a:rPr lang="en-US" sz="3200" dirty="0">
                <a:solidFill>
                  <a:srgbClr val="E0573F"/>
                </a:solidFill>
                <a:latin typeface=""/>
              </a:rPr>
              <a:t>Caregiving for a partner with Alzheimer’s or a Related Dementia (ADRD) as a model of loss</a:t>
            </a:r>
          </a:p>
        </p:txBody>
      </p:sp>
      <p:sp>
        <p:nvSpPr>
          <p:cNvPr id="10" name="Rectangle 9">
            <a:extLst>
              <a:ext uri="{FF2B5EF4-FFF2-40B4-BE49-F238E27FC236}">
                <a16:creationId xmlns:a16="http://schemas.microsoft.com/office/drawing/2014/main" id="{3C39127A-3E53-60A8-C1E3-A73B65083AF8}"/>
              </a:ext>
            </a:extLst>
          </p:cNvPr>
          <p:cNvSpPr/>
          <p:nvPr/>
        </p:nvSpPr>
        <p:spPr>
          <a:xfrm>
            <a:off x="4765856" y="6449615"/>
            <a:ext cx="4306707" cy="307777"/>
          </a:xfrm>
          <a:prstGeom prst="rect">
            <a:avLst/>
          </a:prstGeom>
          <a:solidFill>
            <a:schemeClr val="bg1"/>
          </a:solidFill>
        </p:spPr>
        <p:txBody>
          <a:bodyPr wrap="square">
            <a:spAutoFit/>
          </a:bodyPr>
          <a:lstStyle/>
          <a:p>
            <a:r>
              <a:rPr lang="en-US" sz="1400" dirty="0">
                <a:solidFill>
                  <a:schemeClr val="bg2">
                    <a:lumMod val="50000"/>
                  </a:schemeClr>
                </a:solidFill>
              </a:rPr>
              <a:t>Wilson et al., 2020; Wu-Chung et al., 2022</a:t>
            </a:r>
          </a:p>
        </p:txBody>
      </p:sp>
      <p:sp>
        <p:nvSpPr>
          <p:cNvPr id="12" name="TextBox 11">
            <a:extLst>
              <a:ext uri="{FF2B5EF4-FFF2-40B4-BE49-F238E27FC236}">
                <a16:creationId xmlns:a16="http://schemas.microsoft.com/office/drawing/2014/main" id="{69A3EF98-5380-E0D3-E13A-E6E60106F92C}"/>
              </a:ext>
            </a:extLst>
          </p:cNvPr>
          <p:cNvSpPr txBox="1"/>
          <p:nvPr/>
        </p:nvSpPr>
        <p:spPr>
          <a:xfrm>
            <a:off x="5475344" y="2221170"/>
            <a:ext cx="5156937" cy="3600986"/>
          </a:xfrm>
          <a:prstGeom prst="rect">
            <a:avLst/>
          </a:prstGeom>
          <a:noFill/>
        </p:spPr>
        <p:txBody>
          <a:bodyPr wrap="square" rtlCol="0">
            <a:spAutoFit/>
          </a:bodyPr>
          <a:lstStyle/>
          <a:p>
            <a:pPr marL="342900" indent="-342900">
              <a:buFont typeface="Arial" panose="020B0604020202020204" pitchFamily="34" charset="0"/>
              <a:buChar char="•"/>
            </a:pPr>
            <a:r>
              <a:rPr lang="en-US" sz="2000" i="0" dirty="0">
                <a:solidFill>
                  <a:srgbClr val="1F1F1F"/>
                </a:solidFill>
                <a:effectLst/>
                <a:latin typeface="Work Sans" pitchFamily="2" charset="0"/>
              </a:rPr>
              <a:t>C</a:t>
            </a:r>
            <a:r>
              <a:rPr lang="en-US" sz="2000" b="0" i="0" dirty="0">
                <a:solidFill>
                  <a:srgbClr val="1F1F1F"/>
                </a:solidFill>
                <a:effectLst/>
                <a:latin typeface="Work Sans" pitchFamily="2" charset="0"/>
              </a:rPr>
              <a:t>aregivers show marked declines in immune responses leading up to the death of a partner with ADRD</a:t>
            </a:r>
          </a:p>
          <a:p>
            <a:endParaRPr lang="en-US" sz="2000" dirty="0">
              <a:solidFill>
                <a:srgbClr val="1F1F1F"/>
              </a:solidFill>
              <a:latin typeface="Work Sans" pitchFamily="2" charset="0"/>
            </a:endParaRPr>
          </a:p>
          <a:p>
            <a:pPr marL="342900" indent="-342900">
              <a:buFont typeface="Arial" panose="020B0604020202020204" pitchFamily="34" charset="0"/>
              <a:buChar char="•"/>
            </a:pPr>
            <a:r>
              <a:rPr lang="en-US" sz="2000" dirty="0">
                <a:solidFill>
                  <a:srgbClr val="1F1F1F"/>
                </a:solidFill>
                <a:latin typeface="Work Sans" pitchFamily="2" charset="0"/>
              </a:rPr>
              <a:t>Caregivers are themselves at a higher risk for dementia themselves</a:t>
            </a:r>
          </a:p>
          <a:p>
            <a:endParaRPr lang="en-US" dirty="0">
              <a:solidFill>
                <a:srgbClr val="1F1F1F"/>
              </a:solidFill>
              <a:latin typeface="Work Sans" pitchFamily="2" charset="0"/>
            </a:endParaRPr>
          </a:p>
          <a:p>
            <a:pPr marL="285750" indent="-285750">
              <a:buFont typeface="Arial" panose="020B0604020202020204" pitchFamily="34" charset="0"/>
              <a:buChar char="•"/>
            </a:pPr>
            <a:r>
              <a:rPr lang="en-US" dirty="0">
                <a:solidFill>
                  <a:srgbClr val="1F1F1F"/>
                </a:solidFill>
                <a:latin typeface="Work Sans" pitchFamily="2" charset="0"/>
              </a:rPr>
              <a:t>Those with better stress outlets recovered better after the physical loss</a:t>
            </a:r>
          </a:p>
          <a:p>
            <a:endParaRPr lang="en-US" dirty="0">
              <a:solidFill>
                <a:srgbClr val="1F1F1F"/>
              </a:solidFill>
              <a:latin typeface="Work Sans" pitchFamily="2" charset="0"/>
            </a:endParaRPr>
          </a:p>
          <a:p>
            <a:pPr marL="742950" lvl="1" indent="-285750">
              <a:buFont typeface="Arial" panose="020B0604020202020204" pitchFamily="34" charset="0"/>
              <a:buChar char="•"/>
            </a:pPr>
            <a:r>
              <a:rPr lang="en-US" i="1" dirty="0">
                <a:solidFill>
                  <a:srgbClr val="1F1F1F"/>
                </a:solidFill>
                <a:latin typeface="Work Sans" pitchFamily="2" charset="0"/>
              </a:rPr>
              <a:t>How can we provide a stress outlet?</a:t>
            </a:r>
          </a:p>
          <a:p>
            <a:endParaRPr lang="en-US" dirty="0">
              <a:latin typeface="Work Sans" pitchFamily="2" charset="0"/>
            </a:endParaRPr>
          </a:p>
        </p:txBody>
      </p:sp>
      <p:graphicFrame>
        <p:nvGraphicFramePr>
          <p:cNvPr id="14" name="Diagram 13">
            <a:extLst>
              <a:ext uri="{FF2B5EF4-FFF2-40B4-BE49-F238E27FC236}">
                <a16:creationId xmlns:a16="http://schemas.microsoft.com/office/drawing/2014/main" id="{7FD94881-468D-56B0-5EBA-766810AE3A6C}"/>
              </a:ext>
            </a:extLst>
          </p:cNvPr>
          <p:cNvGraphicFramePr/>
          <p:nvPr/>
        </p:nvGraphicFramePr>
        <p:xfrm>
          <a:off x="-611147" y="1997243"/>
          <a:ext cx="6669245" cy="4345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8102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500"/>
                                        <p:tgtEl>
                                          <p:spTgt spid="1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fade">
                                      <p:cBhvr>
                                        <p:cTn id="12" dur="500"/>
                                        <p:tgtEl>
                                          <p:spTgt spid="1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6" end="6"/>
                                            </p:txEl>
                                          </p:spTgt>
                                        </p:tgtEl>
                                        <p:attrNameLst>
                                          <p:attrName>style.visibility</p:attrName>
                                        </p:attrNameLst>
                                      </p:cBhvr>
                                      <p:to>
                                        <p:strVal val="visible"/>
                                      </p:to>
                                    </p:set>
                                    <p:animEffect transition="in" filter="fade">
                                      <p:cBhvr>
                                        <p:cTn id="17"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D8BDB-5783-D3ED-D7E7-5ED2A8E1027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37B9C131-C304-7F1D-ECE4-07BB862957DC}"/>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932679BA-2299-53E4-ECDE-219F625FE75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A5F96A5-5DE7-3465-DECC-63C85E8C5BC7}"/>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199F064A-E9FB-1345-DBBF-1118CA815481}"/>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7E72713D-8EBF-FD9E-035B-CEB801E3D70F}"/>
              </a:ext>
            </a:extLst>
          </p:cNvPr>
          <p:cNvSpPr txBox="1"/>
          <p:nvPr/>
        </p:nvSpPr>
        <p:spPr>
          <a:xfrm>
            <a:off x="452102" y="993244"/>
            <a:ext cx="9661162" cy="584775"/>
          </a:xfrm>
          <a:prstGeom prst="rect">
            <a:avLst/>
          </a:prstGeom>
          <a:noFill/>
        </p:spPr>
        <p:txBody>
          <a:bodyPr wrap="square">
            <a:spAutoFit/>
          </a:bodyPr>
          <a:lstStyle/>
          <a:p>
            <a:r>
              <a:rPr lang="en-US" sz="3200" dirty="0">
                <a:solidFill>
                  <a:srgbClr val="E0573F"/>
                </a:solidFill>
                <a:latin typeface=""/>
              </a:rPr>
              <a:t>Can a writing intervention mitigate these effects?</a:t>
            </a:r>
          </a:p>
        </p:txBody>
      </p:sp>
      <p:pic>
        <p:nvPicPr>
          <p:cNvPr id="2" name="Picture 1">
            <a:extLst>
              <a:ext uri="{FF2B5EF4-FFF2-40B4-BE49-F238E27FC236}">
                <a16:creationId xmlns:a16="http://schemas.microsoft.com/office/drawing/2014/main" id="{5053BA49-D7BA-3A16-14C7-EE8BCFCE42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594" y="1779813"/>
            <a:ext cx="10213077" cy="4147710"/>
          </a:xfrm>
          <a:prstGeom prst="rect">
            <a:avLst/>
          </a:prstGeom>
        </p:spPr>
      </p:pic>
    </p:spTree>
    <p:extLst>
      <p:ext uri="{BB962C8B-B14F-4D97-AF65-F5344CB8AC3E}">
        <p14:creationId xmlns:p14="http://schemas.microsoft.com/office/powerpoint/2010/main" val="1918383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D8BDB-5783-D3ED-D7E7-5ED2A8E1027F}"/>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37B9C131-C304-7F1D-ECE4-07BB862957DC}"/>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932679BA-2299-53E4-ECDE-219F625FE75F}"/>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9A5F96A5-5DE7-3465-DECC-63C85E8C5BC7}"/>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199F064A-E9FB-1345-DBBF-1118CA815481}"/>
              </a:ext>
            </a:extLst>
          </p:cNvPr>
          <p:cNvPicPr>
            <a:picLocks noChangeAspect="1"/>
          </p:cNvPicPr>
          <p:nvPr/>
        </p:nvPicPr>
        <p:blipFill>
          <a:blip r:embed="rId2"/>
          <a:stretch>
            <a:fillRect/>
          </a:stretch>
        </p:blipFill>
        <p:spPr>
          <a:xfrm>
            <a:off x="10272712" y="303102"/>
            <a:ext cx="1635919" cy="1380284"/>
          </a:xfrm>
          <a:prstGeom prst="rect">
            <a:avLst/>
          </a:prstGeom>
        </p:spPr>
      </p:pic>
      <p:sp>
        <p:nvSpPr>
          <p:cNvPr id="4" name="TextBox 3">
            <a:extLst>
              <a:ext uri="{FF2B5EF4-FFF2-40B4-BE49-F238E27FC236}">
                <a16:creationId xmlns:a16="http://schemas.microsoft.com/office/drawing/2014/main" id="{7E72713D-8EBF-FD9E-035B-CEB801E3D70F}"/>
              </a:ext>
            </a:extLst>
          </p:cNvPr>
          <p:cNvSpPr txBox="1"/>
          <p:nvPr/>
        </p:nvSpPr>
        <p:spPr>
          <a:xfrm>
            <a:off x="849144" y="700856"/>
            <a:ext cx="9661162" cy="584775"/>
          </a:xfrm>
          <a:prstGeom prst="rect">
            <a:avLst/>
          </a:prstGeom>
          <a:noFill/>
        </p:spPr>
        <p:txBody>
          <a:bodyPr wrap="square">
            <a:spAutoFit/>
          </a:bodyPr>
          <a:lstStyle/>
          <a:p>
            <a:r>
              <a:rPr lang="en-US" sz="3200" dirty="0">
                <a:solidFill>
                  <a:srgbClr val="E0573F"/>
                </a:solidFill>
                <a:latin typeface=""/>
              </a:rPr>
              <a:t>Writing &amp; Health</a:t>
            </a:r>
          </a:p>
        </p:txBody>
      </p:sp>
      <p:sp>
        <p:nvSpPr>
          <p:cNvPr id="5" name="Content Placeholder 2">
            <a:extLst>
              <a:ext uri="{FF2B5EF4-FFF2-40B4-BE49-F238E27FC236}">
                <a16:creationId xmlns:a16="http://schemas.microsoft.com/office/drawing/2014/main" id="{F75DDA34-1CFC-54FA-F4B1-035981E60AE7}"/>
              </a:ext>
            </a:extLst>
          </p:cNvPr>
          <p:cNvSpPr>
            <a:spLocks noGrp="1"/>
          </p:cNvSpPr>
          <p:nvPr>
            <p:ph idx="1"/>
          </p:nvPr>
        </p:nvSpPr>
        <p:spPr>
          <a:xfrm>
            <a:off x="838200" y="1825625"/>
            <a:ext cx="10515600" cy="4351338"/>
          </a:xfrm>
        </p:spPr>
        <p:txBody>
          <a:bodyPr>
            <a:normAutofit/>
          </a:bodyPr>
          <a:lstStyle/>
          <a:p>
            <a:r>
              <a:rPr lang="en-US" sz="2000" dirty="0">
                <a:effectLst/>
                <a:latin typeface="Arial" panose="020B0604020202020204" pitchFamily="34" charset="0"/>
                <a:ea typeface="Calibri" panose="020F0502020204030204" pitchFamily="34" charset="0"/>
              </a:rPr>
              <a:t>Expressive writing (EW) can improve </a:t>
            </a:r>
            <a:r>
              <a:rPr lang="en-US" sz="2000" i="1" dirty="0">
                <a:effectLst/>
                <a:latin typeface="Arial" panose="020B0604020202020204" pitchFamily="34" charset="0"/>
                <a:ea typeface="Calibri" panose="020F0502020204030204" pitchFamily="34" charset="0"/>
              </a:rPr>
              <a:t>self-regulation of physiological responses, emotional experiences, and behaviors</a:t>
            </a:r>
            <a:r>
              <a:rPr lang="en-US" sz="2000" dirty="0">
                <a:effectLst/>
                <a:latin typeface="Arial" panose="020B0604020202020204" pitchFamily="34" charset="0"/>
                <a:ea typeface="Calibri" panose="020F0502020204030204" pitchFamily="34" charset="0"/>
              </a:rPr>
              <a:t>, which thereby lead to better </a:t>
            </a:r>
            <a:r>
              <a:rPr lang="en-US" sz="2000" b="1" dirty="0">
                <a:effectLst/>
                <a:latin typeface="Arial" panose="020B0604020202020204" pitchFamily="34" charset="0"/>
                <a:ea typeface="Calibri" panose="020F0502020204030204" pitchFamily="34" charset="0"/>
              </a:rPr>
              <a:t>physical and mental health </a:t>
            </a:r>
            <a:r>
              <a:rPr lang="en-US" sz="2000" dirty="0">
                <a:effectLst/>
                <a:latin typeface="Arial" panose="020B0604020202020204" pitchFamily="34" charset="0"/>
                <a:ea typeface="Calibri" panose="020F0502020204030204" pitchFamily="34" charset="0"/>
              </a:rPr>
              <a:t>outcomes (Lepore, 2022), particularly among people who have experienced stressful life events. </a:t>
            </a:r>
          </a:p>
          <a:p>
            <a:pPr marL="0" indent="0">
              <a:buNone/>
            </a:pPr>
            <a:endParaRPr lang="en-US" sz="2000" dirty="0">
              <a:effectLst/>
              <a:latin typeface="Arial" panose="020B0604020202020204" pitchFamily="34" charset="0"/>
              <a:ea typeface="Calibri" panose="020F0502020204030204" pitchFamily="34" charset="0"/>
            </a:endParaRPr>
          </a:p>
          <a:p>
            <a:r>
              <a:rPr lang="en-US" sz="2000" dirty="0">
                <a:effectLst/>
                <a:latin typeface="Arial" panose="020B0604020202020204" pitchFamily="34" charset="0"/>
                <a:ea typeface="Calibri" panose="020F0502020204030204" pitchFamily="34" charset="0"/>
              </a:rPr>
              <a:t>Older adults who wrote about upsetting life events demonstrated improved </a:t>
            </a:r>
            <a:r>
              <a:rPr lang="en-US" sz="2000" b="1" dirty="0">
                <a:effectLst/>
                <a:latin typeface="Arial" panose="020B0604020202020204" pitchFamily="34" charset="0"/>
                <a:ea typeface="Calibri" panose="020F0502020204030204" pitchFamily="34" charset="0"/>
              </a:rPr>
              <a:t>wound healing </a:t>
            </a:r>
            <a:r>
              <a:rPr lang="en-US" sz="2000" dirty="0">
                <a:effectLst/>
                <a:latin typeface="Arial" panose="020B0604020202020204" pitchFamily="34" charset="0"/>
                <a:ea typeface="Calibri" panose="020F0502020204030204" pitchFamily="34" charset="0"/>
              </a:rPr>
              <a:t>compared to those who wrote about every-day control group topics (</a:t>
            </a:r>
            <a:r>
              <a:rPr lang="en-US" sz="2000" dirty="0" err="1">
                <a:effectLst/>
                <a:latin typeface="Arial" panose="020B0604020202020204" pitchFamily="34" charset="0"/>
                <a:ea typeface="Calibri" panose="020F0502020204030204" pitchFamily="34" charset="0"/>
              </a:rPr>
              <a:t>Koschwanez</a:t>
            </a:r>
            <a:r>
              <a:rPr lang="en-US" sz="2000" dirty="0">
                <a:latin typeface="Arial" panose="020B0604020202020204" pitchFamily="34" charset="0"/>
                <a:ea typeface="Calibri" panose="020F0502020204030204" pitchFamily="34" charset="0"/>
              </a:rPr>
              <a:t> et al., 2013)</a:t>
            </a:r>
            <a:r>
              <a:rPr lang="en-US" sz="2000" dirty="0">
                <a:effectLst/>
                <a:latin typeface="Arial" panose="020B0604020202020204" pitchFamily="34" charset="0"/>
                <a:ea typeface="Calibri" panose="020F0502020204030204" pitchFamily="34" charset="0"/>
              </a:rPr>
              <a:t>. </a:t>
            </a:r>
          </a:p>
          <a:p>
            <a:pPr marL="0" indent="0">
              <a:buNone/>
            </a:pPr>
            <a:endParaRPr lang="en-US" sz="2000" dirty="0">
              <a:effectLst/>
              <a:latin typeface="Arial" panose="020B0604020202020204" pitchFamily="34" charset="0"/>
              <a:ea typeface="Calibri" panose="020F0502020204030204" pitchFamily="34" charset="0"/>
            </a:endParaRPr>
          </a:p>
          <a:p>
            <a:r>
              <a:rPr lang="en-US" sz="2000" dirty="0">
                <a:effectLst/>
                <a:latin typeface="Arial" panose="020B0604020202020204" pitchFamily="34" charset="0"/>
                <a:ea typeface="Calibri" panose="020F0502020204030204" pitchFamily="34" charset="0"/>
              </a:rPr>
              <a:t>Writing </a:t>
            </a:r>
            <a:r>
              <a:rPr lang="en-US" sz="2000" i="1" dirty="0">
                <a:effectLst/>
                <a:latin typeface="Arial" panose="020B0604020202020204" pitchFamily="34" charset="0"/>
                <a:ea typeface="Calibri" panose="020F0502020204030204" pitchFamily="34" charset="0"/>
              </a:rPr>
              <a:t>objectively </a:t>
            </a:r>
            <a:r>
              <a:rPr lang="en-US" sz="2000" dirty="0">
                <a:effectLst/>
                <a:latin typeface="Arial" panose="020B0604020202020204" pitchFamily="34" charset="0"/>
                <a:ea typeface="Calibri" panose="020F0502020204030204" pitchFamily="34" charset="0"/>
              </a:rPr>
              <a:t>may be enough to improve health; In a writing study among family caregivers of physically frail and cognitively impaired older adults, those who wrote objectively about how they spent their time experienced more </a:t>
            </a:r>
            <a:r>
              <a:rPr lang="en-US" sz="2000" b="1" dirty="0">
                <a:effectLst/>
                <a:latin typeface="Arial" panose="020B0604020202020204" pitchFamily="34" charset="0"/>
                <a:ea typeface="Calibri" panose="020F0502020204030204" pitchFamily="34" charset="0"/>
              </a:rPr>
              <a:t>mental and physical health </a:t>
            </a:r>
            <a:r>
              <a:rPr lang="en-US" sz="2000" dirty="0">
                <a:effectLst/>
                <a:latin typeface="Arial" panose="020B0604020202020204" pitchFamily="34" charset="0"/>
                <a:ea typeface="Calibri" panose="020F0502020204030204" pitchFamily="34" charset="0"/>
              </a:rPr>
              <a:t>improvements than comparison groups (Mackenzie et al., 2007)</a:t>
            </a:r>
          </a:p>
        </p:txBody>
      </p:sp>
    </p:spTree>
    <p:extLst>
      <p:ext uri="{BB962C8B-B14F-4D97-AF65-F5344CB8AC3E}">
        <p14:creationId xmlns:p14="http://schemas.microsoft.com/office/powerpoint/2010/main" val="257102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1F8E0-171E-9907-EF08-153AFF258CD9}"/>
            </a:ext>
          </a:extLst>
        </p:cNvPr>
        <p:cNvGrpSpPr/>
        <p:nvPr/>
      </p:nvGrpSpPr>
      <p:grpSpPr>
        <a:xfrm>
          <a:off x="0" y="0"/>
          <a:ext cx="0" cy="0"/>
          <a:chOff x="0" y="0"/>
          <a:chExt cx="0" cy="0"/>
        </a:xfrm>
      </p:grpSpPr>
      <p:sp>
        <p:nvSpPr>
          <p:cNvPr id="7" name="Right Triangle 6">
            <a:extLst>
              <a:ext uri="{FF2B5EF4-FFF2-40B4-BE49-F238E27FC236}">
                <a16:creationId xmlns:a16="http://schemas.microsoft.com/office/drawing/2014/main" id="{62DCE4DF-A04B-3EE0-9A42-80B4556B2C5A}"/>
              </a:ext>
            </a:extLst>
          </p:cNvPr>
          <p:cNvSpPr/>
          <p:nvPr/>
        </p:nvSpPr>
        <p:spPr>
          <a:xfrm>
            <a:off x="-1" y="5298281"/>
            <a:ext cx="2321719" cy="1565672"/>
          </a:xfrm>
          <a:prstGeom prst="rtTriangle">
            <a:avLst/>
          </a:prstGeom>
          <a:solidFill>
            <a:srgbClr val="F79566"/>
          </a:solidFill>
          <a:ln>
            <a:solidFill>
              <a:srgbClr val="F795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Triangle 7">
            <a:extLst>
              <a:ext uri="{FF2B5EF4-FFF2-40B4-BE49-F238E27FC236}">
                <a16:creationId xmlns:a16="http://schemas.microsoft.com/office/drawing/2014/main" id="{2BD83CC8-DE38-6562-C3FE-51B44B59A1A9}"/>
              </a:ext>
            </a:extLst>
          </p:cNvPr>
          <p:cNvSpPr/>
          <p:nvPr/>
        </p:nvSpPr>
        <p:spPr>
          <a:xfrm flipH="1">
            <a:off x="9078516" y="5822156"/>
            <a:ext cx="3107531" cy="1041796"/>
          </a:xfrm>
          <a:prstGeom prst="rtTriangle">
            <a:avLst/>
          </a:prstGeom>
          <a:solidFill>
            <a:srgbClr val="CCD6A2"/>
          </a:solidFill>
          <a:ln>
            <a:solidFill>
              <a:srgbClr val="CCD6A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2F02134E-9BD8-870E-A719-6A18811B17E4}"/>
              </a:ext>
            </a:extLst>
          </p:cNvPr>
          <p:cNvSpPr/>
          <p:nvPr/>
        </p:nvSpPr>
        <p:spPr>
          <a:xfrm flipH="1">
            <a:off x="11090672" y="4958953"/>
            <a:ext cx="1101328" cy="1899046"/>
          </a:xfrm>
          <a:prstGeom prst="rtTriangle">
            <a:avLst/>
          </a:prstGeom>
          <a:solidFill>
            <a:srgbClr val="00ABAD"/>
          </a:solidFill>
          <a:ln>
            <a:solidFill>
              <a:srgbClr val="00ABA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A logo with sun rays&#10;&#10;Description automatically generated">
            <a:extLst>
              <a:ext uri="{FF2B5EF4-FFF2-40B4-BE49-F238E27FC236}">
                <a16:creationId xmlns:a16="http://schemas.microsoft.com/office/drawing/2014/main" id="{B3DCF050-A85B-09F5-A0EA-492718F870D8}"/>
              </a:ext>
            </a:extLst>
          </p:cNvPr>
          <p:cNvPicPr>
            <a:picLocks noChangeAspect="1"/>
          </p:cNvPicPr>
          <p:nvPr/>
        </p:nvPicPr>
        <p:blipFill>
          <a:blip r:embed="rId2"/>
          <a:stretch>
            <a:fillRect/>
          </a:stretch>
        </p:blipFill>
        <p:spPr>
          <a:xfrm>
            <a:off x="10272712" y="303102"/>
            <a:ext cx="1635919" cy="1380284"/>
          </a:xfrm>
          <a:prstGeom prst="rect">
            <a:avLst/>
          </a:prstGeom>
        </p:spPr>
      </p:pic>
      <p:pic>
        <p:nvPicPr>
          <p:cNvPr id="11" name="Picture 10">
            <a:extLst>
              <a:ext uri="{FF2B5EF4-FFF2-40B4-BE49-F238E27FC236}">
                <a16:creationId xmlns:a16="http://schemas.microsoft.com/office/drawing/2014/main" id="{4F4C0EEB-6DB5-6B89-7CE8-E5C9021D0C47}"/>
              </a:ext>
            </a:extLst>
          </p:cNvPr>
          <p:cNvPicPr>
            <a:picLocks noChangeAspect="1"/>
          </p:cNvPicPr>
          <p:nvPr/>
        </p:nvPicPr>
        <p:blipFill>
          <a:blip r:embed="rId3"/>
          <a:stretch>
            <a:fillRect/>
          </a:stretch>
        </p:blipFill>
        <p:spPr>
          <a:xfrm>
            <a:off x="3813892" y="629725"/>
            <a:ext cx="3351826" cy="4962273"/>
          </a:xfrm>
          <a:prstGeom prst="rect">
            <a:avLst/>
          </a:prstGeom>
        </p:spPr>
      </p:pic>
      <p:pic>
        <p:nvPicPr>
          <p:cNvPr id="12" name="Picture 2" descr="Image result for national institute of aging">
            <a:extLst>
              <a:ext uri="{FF2B5EF4-FFF2-40B4-BE49-F238E27FC236}">
                <a16:creationId xmlns:a16="http://schemas.microsoft.com/office/drawing/2014/main" id="{784A993B-ACFD-0465-3191-C837748DA9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207" y="4095301"/>
            <a:ext cx="1692511" cy="1692511"/>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11BE12CD-475B-06F5-69D4-D985817A6C40}"/>
              </a:ext>
            </a:extLst>
          </p:cNvPr>
          <p:cNvSpPr/>
          <p:nvPr/>
        </p:nvSpPr>
        <p:spPr>
          <a:xfrm>
            <a:off x="629207" y="5787812"/>
            <a:ext cx="1839030" cy="646331"/>
          </a:xfrm>
          <a:prstGeom prst="rect">
            <a:avLst/>
          </a:prstGeom>
          <a:solidFill>
            <a:schemeClr val="bg1"/>
          </a:solidFill>
        </p:spPr>
        <p:txBody>
          <a:bodyPr wrap="none">
            <a:spAutoFit/>
          </a:bodyPr>
          <a:lstStyle/>
          <a:p>
            <a:r>
              <a:rPr lang="en-US" dirty="0">
                <a:solidFill>
                  <a:schemeClr val="tx1">
                    <a:lumMod val="75000"/>
                    <a:lumOff val="25000"/>
                  </a:schemeClr>
                </a:solidFill>
              </a:rPr>
              <a:t>K01 AG 073824</a:t>
            </a:r>
          </a:p>
          <a:p>
            <a:r>
              <a:rPr lang="en-US" dirty="0">
                <a:solidFill>
                  <a:schemeClr val="tx1">
                    <a:lumMod val="75000"/>
                    <a:lumOff val="25000"/>
                  </a:schemeClr>
                </a:solidFill>
              </a:rPr>
              <a:t>PI: Angie LeRoy</a:t>
            </a:r>
            <a:endParaRPr lang="en-US" dirty="0"/>
          </a:p>
        </p:txBody>
      </p:sp>
      <p:pic>
        <p:nvPicPr>
          <p:cNvPr id="20" name="Picture 19">
            <a:extLst>
              <a:ext uri="{FF2B5EF4-FFF2-40B4-BE49-F238E27FC236}">
                <a16:creationId xmlns:a16="http://schemas.microsoft.com/office/drawing/2014/main" id="{DFB8D95F-221D-CF2B-7BDF-7E745840DF1D}"/>
              </a:ext>
            </a:extLst>
          </p:cNvPr>
          <p:cNvPicPr>
            <a:picLocks noChangeAspect="1"/>
          </p:cNvPicPr>
          <p:nvPr/>
        </p:nvPicPr>
        <p:blipFill>
          <a:blip r:embed="rId5"/>
          <a:stretch>
            <a:fillRect/>
          </a:stretch>
        </p:blipFill>
        <p:spPr>
          <a:xfrm>
            <a:off x="412828" y="447595"/>
            <a:ext cx="1496059" cy="2315104"/>
          </a:xfrm>
          <a:prstGeom prst="rect">
            <a:avLst/>
          </a:prstGeom>
        </p:spPr>
      </p:pic>
      <p:pic>
        <p:nvPicPr>
          <p:cNvPr id="2052" name="Picture 4" descr="James W Pennebaker | Liberal Arts | UT - Austin">
            <a:extLst>
              <a:ext uri="{FF2B5EF4-FFF2-40B4-BE49-F238E27FC236}">
                <a16:creationId xmlns:a16="http://schemas.microsoft.com/office/drawing/2014/main" id="{778BA1F5-34FF-8EF3-8754-D9410D4DC2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4593" y="1728584"/>
            <a:ext cx="1427988" cy="2141982"/>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CE75294A-640E-0CFA-CE0D-478E581A271C}"/>
              </a:ext>
            </a:extLst>
          </p:cNvPr>
          <p:cNvSpPr txBox="1"/>
          <p:nvPr/>
        </p:nvSpPr>
        <p:spPr>
          <a:xfrm>
            <a:off x="7717535" y="2048624"/>
            <a:ext cx="4468511" cy="1938992"/>
          </a:xfrm>
          <a:prstGeom prst="rect">
            <a:avLst/>
          </a:prstGeom>
          <a:noFill/>
        </p:spPr>
        <p:txBody>
          <a:bodyPr wrap="square" rtlCol="0">
            <a:spAutoFit/>
          </a:bodyPr>
          <a:lstStyle/>
          <a:p>
            <a:r>
              <a:rPr lang="en-US" sz="2400" i="1" dirty="0">
                <a:solidFill>
                  <a:schemeClr val="bg2">
                    <a:lumMod val="50000"/>
                  </a:schemeClr>
                </a:solidFill>
              </a:rPr>
              <a:t>How can we tailor an expressive writing intervention for the stressful contexts of caregiving, using a grief-informed approach?</a:t>
            </a:r>
          </a:p>
        </p:txBody>
      </p:sp>
    </p:spTree>
    <p:extLst>
      <p:ext uri="{BB962C8B-B14F-4D97-AF65-F5344CB8AC3E}">
        <p14:creationId xmlns:p14="http://schemas.microsoft.com/office/powerpoint/2010/main" val="2994174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13837</TotalTime>
  <Words>1980</Words>
  <Application>Microsoft Macintosh PowerPoint</Application>
  <PresentationFormat>Widescreen</PresentationFormat>
  <Paragraphs>214</Paragraphs>
  <Slides>44</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44</vt:i4>
      </vt:variant>
    </vt:vector>
  </HeadingPairs>
  <TitlesOfParts>
    <vt:vector size="52" baseType="lpstr">
      <vt:lpstr>Arial</vt:lpstr>
      <vt:lpstr>Calibri</vt:lpstr>
      <vt:lpstr>Calibri Light</vt:lpstr>
      <vt:lpstr>San Serif</vt:lpstr>
      <vt:lpstr>Work Sans</vt:lpstr>
      <vt:lpstr>Work Sans Medium</vt:lpstr>
      <vt:lpstr>Office Theme</vt:lpstr>
      <vt:lpstr>1_Office Theme</vt:lpstr>
      <vt:lpstr>Interventions and Expressive Writing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Qualitative Approach</vt:lpstr>
      <vt:lpstr>PowerPoint Presentation</vt:lpstr>
      <vt:lpstr>PowerPoint Presentation</vt:lpstr>
      <vt:lpstr>PowerPoint Presentation</vt:lpstr>
      <vt:lpstr>PowerPoint Presentation</vt:lpstr>
      <vt:lpstr>PowerPoint Presentation</vt:lpstr>
      <vt:lpstr>Now your turn!</vt:lpstr>
      <vt:lpstr>PowerPoint Presentation</vt:lpstr>
      <vt:lpstr>Analyzing Expressive Writing-related Data</vt:lpstr>
      <vt:lpstr>PowerPoint Presentation</vt:lpstr>
      <vt:lpstr>Analyzing Expressive Writing-related Data</vt:lpstr>
      <vt:lpstr>PowerPoint Presentation</vt:lpstr>
      <vt:lpstr>Analyzing Expressive Writing-related Data</vt:lpstr>
      <vt:lpstr>Analyzing Expressive Writing-related Data</vt:lpstr>
      <vt:lpstr>Analyzing Expressive Writing-related Data</vt:lpstr>
      <vt:lpstr>Analyzing Expressive Writing-related Data</vt:lpstr>
      <vt:lpstr>PowerPoint Presentation</vt:lpstr>
      <vt:lpstr>Qualitative Analysis: Derived Themes</vt:lpstr>
      <vt:lpstr>Quantitative Analysis: LIWC “Linguistic Inquiry &amp; Word Count”</vt:lpstr>
      <vt:lpstr>Other uses of writing methods in research: Inducing mood states or “re-living” paradigms</vt:lpstr>
      <vt:lpstr>If a researcher were to reflect on your writing, what conclusions might they draw?  Can you name some take-away “themes” or pull some stand-out words from your writing?</vt:lpstr>
      <vt:lpstr>PowerPoint Presentation</vt:lpstr>
      <vt:lpstr>Thank you!  Angie_LeRoy@baylor.edu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Updated Prototype in real time</vt:lpstr>
      <vt:lpstr>W2H Recruitment Abstract</vt:lpstr>
    </vt:vector>
  </TitlesOfParts>
  <Company>Rice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Angie S LeRoy</dc:creator>
  <cp:lastModifiedBy>Palm, Meredith</cp:lastModifiedBy>
  <cp:revision>1268</cp:revision>
  <dcterms:created xsi:type="dcterms:W3CDTF">2019-12-09T17:51:46Z</dcterms:created>
  <dcterms:modified xsi:type="dcterms:W3CDTF">2024-08-23T19:21:05Z</dcterms:modified>
</cp:coreProperties>
</file>